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7"/>
  </p:notesMasterIdLst>
  <p:sldIdLst>
    <p:sldId id="257" r:id="rId2"/>
    <p:sldId id="332" r:id="rId3"/>
    <p:sldId id="367" r:id="rId4"/>
    <p:sldId id="345" r:id="rId5"/>
    <p:sldId id="273" r:id="rId6"/>
    <p:sldId id="369" r:id="rId7"/>
    <p:sldId id="276" r:id="rId8"/>
    <p:sldId id="277" r:id="rId9"/>
    <p:sldId id="374" r:id="rId10"/>
    <p:sldId id="473" r:id="rId11"/>
    <p:sldId id="356" r:id="rId12"/>
    <p:sldId id="302" r:id="rId13"/>
    <p:sldId id="307" r:id="rId14"/>
    <p:sldId id="375" r:id="rId15"/>
    <p:sldId id="376" r:id="rId16"/>
    <p:sldId id="377" r:id="rId17"/>
    <p:sldId id="378" r:id="rId18"/>
    <p:sldId id="359" r:id="rId19"/>
    <p:sldId id="474" r:id="rId20"/>
    <p:sldId id="476" r:id="rId21"/>
    <p:sldId id="475" r:id="rId22"/>
    <p:sldId id="379" r:id="rId23"/>
    <p:sldId id="328" r:id="rId24"/>
    <p:sldId id="353" r:id="rId25"/>
    <p:sldId id="354" r:id="rId26"/>
    <p:sldId id="279" r:id="rId27"/>
    <p:sldId id="358" r:id="rId28"/>
    <p:sldId id="370" r:id="rId29"/>
    <p:sldId id="479" r:id="rId30"/>
    <p:sldId id="480" r:id="rId31"/>
    <p:sldId id="481" r:id="rId32"/>
    <p:sldId id="287" r:id="rId33"/>
    <p:sldId id="482" r:id="rId34"/>
    <p:sldId id="483" r:id="rId35"/>
    <p:sldId id="485" r:id="rId36"/>
    <p:sldId id="316" r:id="rId37"/>
    <p:sldId id="320" r:id="rId38"/>
    <p:sldId id="484" r:id="rId39"/>
    <p:sldId id="486" r:id="rId40"/>
    <p:sldId id="487" r:id="rId41"/>
    <p:sldId id="371" r:id="rId42"/>
    <p:sldId id="372" r:id="rId43"/>
    <p:sldId id="392" r:id="rId44"/>
    <p:sldId id="456" r:id="rId45"/>
    <p:sldId id="457" r:id="rId46"/>
    <p:sldId id="459" r:id="rId47"/>
    <p:sldId id="463" r:id="rId48"/>
    <p:sldId id="465" r:id="rId49"/>
    <p:sldId id="466" r:id="rId50"/>
    <p:sldId id="464" r:id="rId51"/>
    <p:sldId id="462" r:id="rId52"/>
    <p:sldId id="468" r:id="rId53"/>
    <p:sldId id="470" r:id="rId54"/>
    <p:sldId id="330" r:id="rId55"/>
    <p:sldId id="344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19" autoAdjust="0"/>
    <p:restoredTop sz="88615" autoAdjust="0"/>
  </p:normalViewPr>
  <p:slideViewPr>
    <p:cSldViewPr snapToGrid="0">
      <p:cViewPr>
        <p:scale>
          <a:sx n="82" d="100"/>
          <a:sy n="82" d="100"/>
        </p:scale>
        <p:origin x="1736" y="7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9E1242-F81E-0842-90F3-4E0788E7618D}" type="doc">
      <dgm:prSet loTypeId="urn:microsoft.com/office/officeart/2005/8/layout/hierarchy2" loCatId="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EC8E6807-A0C8-D84A-973B-D21363554713}">
      <dgm:prSet phldrT="[Text]" custT="1"/>
      <dgm:spPr>
        <a:solidFill>
          <a:srgbClr val="92D05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sz="2600" b="1" dirty="0" err="1"/>
            <a:t>run_files</a:t>
          </a:r>
          <a:endParaRPr lang="en-US" sz="2600" b="1" dirty="0"/>
        </a:p>
      </dgm:t>
    </dgm:pt>
    <dgm:pt modelId="{1E9A5067-FBFB-0644-896D-13D0CF660071}" type="parTrans" cxnId="{466ECC83-50F4-7C43-BB0D-1DC36C8E290E}">
      <dgm:prSet/>
      <dgm:spPr/>
      <dgm:t>
        <a:bodyPr/>
        <a:lstStyle/>
        <a:p>
          <a:endParaRPr lang="en-US" sz="2600"/>
        </a:p>
      </dgm:t>
    </dgm:pt>
    <dgm:pt modelId="{13F4FC22-C94D-C747-8A9C-E07469F49367}" type="sibTrans" cxnId="{466ECC83-50F4-7C43-BB0D-1DC36C8E290E}">
      <dgm:prSet/>
      <dgm:spPr/>
      <dgm:t>
        <a:bodyPr/>
        <a:lstStyle/>
        <a:p>
          <a:endParaRPr lang="en-US" sz="2600"/>
        </a:p>
      </dgm:t>
    </dgm:pt>
    <dgm:pt modelId="{858AEA45-7595-1246-AD6E-A4F076DB4A57}">
      <dgm:prSet phldrT="[Text]" custT="1"/>
      <dgm:spPr>
        <a:solidFill>
          <a:srgbClr val="FF00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sz="2600" b="1" dirty="0"/>
            <a:t>EDUSIF</a:t>
          </a:r>
        </a:p>
      </dgm:t>
    </dgm:pt>
    <dgm:pt modelId="{A9ADA73B-AA6F-6742-A896-6643B676B04A}" type="parTrans" cxnId="{5BCB95AA-B8B3-834E-A79C-B26765E39B51}">
      <dgm:prSet custT="1"/>
      <dgm:spPr>
        <a:ln w="38100"/>
      </dgm:spPr>
      <dgm:t>
        <a:bodyPr/>
        <a:lstStyle/>
        <a:p>
          <a:endParaRPr lang="en-US" sz="2600"/>
        </a:p>
      </dgm:t>
    </dgm:pt>
    <dgm:pt modelId="{7E07B3DA-3E3B-804E-8584-E97407142CEB}" type="sibTrans" cxnId="{5BCB95AA-B8B3-834E-A79C-B26765E39B51}">
      <dgm:prSet/>
      <dgm:spPr/>
      <dgm:t>
        <a:bodyPr/>
        <a:lstStyle/>
        <a:p>
          <a:endParaRPr lang="en-US" sz="2600"/>
        </a:p>
      </dgm:t>
    </dgm:pt>
    <dgm:pt modelId="{702BBBF7-B76E-4044-830A-20C472DEE834}">
      <dgm:prSet phldrT="[Text]" custT="1"/>
      <dgm:spPr>
        <a:solidFill>
          <a:srgbClr val="FFC0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sz="2600" dirty="0"/>
            <a:t>common</a:t>
          </a:r>
        </a:p>
      </dgm:t>
    </dgm:pt>
    <dgm:pt modelId="{3C37396F-5AF0-3146-9C80-575A6CAFFDC2}" type="parTrans" cxnId="{CA8E06ED-CFB7-7D4F-9147-A25C6384CE8D}">
      <dgm:prSet custT="1"/>
      <dgm:spPr>
        <a:ln w="38100">
          <a:solidFill>
            <a:schemeClr val="tx1"/>
          </a:solidFill>
        </a:ln>
      </dgm:spPr>
      <dgm:t>
        <a:bodyPr/>
        <a:lstStyle/>
        <a:p>
          <a:endParaRPr lang="en-US" sz="2600"/>
        </a:p>
      </dgm:t>
    </dgm:pt>
    <dgm:pt modelId="{31659C91-8EEE-794E-A620-B459222253EF}" type="sibTrans" cxnId="{CA8E06ED-CFB7-7D4F-9147-A25C6384CE8D}">
      <dgm:prSet/>
      <dgm:spPr/>
      <dgm:t>
        <a:bodyPr/>
        <a:lstStyle/>
        <a:p>
          <a:endParaRPr lang="en-US" sz="2600"/>
        </a:p>
      </dgm:t>
    </dgm:pt>
    <dgm:pt modelId="{8EFCE0E2-5F9F-F149-B20D-F207E39FC58E}">
      <dgm:prSet custT="1"/>
      <dgm:spPr>
        <a:solidFill>
          <a:srgbClr val="FFC0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sz="2600" dirty="0"/>
            <a:t>RUN1</a:t>
          </a:r>
        </a:p>
      </dgm:t>
    </dgm:pt>
    <dgm:pt modelId="{3F838F57-35A5-504F-A47D-CB4B6539DCB8}" type="parTrans" cxnId="{F23143B4-D1F2-A04C-8E5C-17D5BBA9E2B3}">
      <dgm:prSet custT="1"/>
      <dgm:spPr>
        <a:ln w="38100">
          <a:solidFill>
            <a:schemeClr val="tx1"/>
          </a:solidFill>
        </a:ln>
      </dgm:spPr>
      <dgm:t>
        <a:bodyPr/>
        <a:lstStyle/>
        <a:p>
          <a:endParaRPr lang="en-US" sz="2600"/>
        </a:p>
      </dgm:t>
    </dgm:pt>
    <dgm:pt modelId="{30C59428-8C96-634F-9747-5D0F1F53E625}" type="sibTrans" cxnId="{F23143B4-D1F2-A04C-8E5C-17D5BBA9E2B3}">
      <dgm:prSet/>
      <dgm:spPr/>
      <dgm:t>
        <a:bodyPr/>
        <a:lstStyle/>
        <a:p>
          <a:endParaRPr lang="en-US" sz="2600"/>
        </a:p>
      </dgm:t>
    </dgm:pt>
    <dgm:pt modelId="{64940413-EAC1-C34D-9A9C-BCA48E7B8300}">
      <dgm:prSet custT="1"/>
      <dgm:spPr>
        <a:solidFill>
          <a:srgbClr val="FFC0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sz="2600" dirty="0"/>
            <a:t>RUN2</a:t>
          </a:r>
        </a:p>
      </dgm:t>
    </dgm:pt>
    <dgm:pt modelId="{F28EFEFC-48D0-E545-95C0-79D760B265B3}" type="parTrans" cxnId="{8EC4FB8B-BC0B-1348-B1C8-BAB2E1DDEA5E}">
      <dgm:prSet custT="1"/>
      <dgm:spPr>
        <a:ln w="38100">
          <a:solidFill>
            <a:schemeClr val="tx1"/>
          </a:solidFill>
        </a:ln>
      </dgm:spPr>
      <dgm:t>
        <a:bodyPr/>
        <a:lstStyle/>
        <a:p>
          <a:endParaRPr lang="en-US" sz="2600"/>
        </a:p>
      </dgm:t>
    </dgm:pt>
    <dgm:pt modelId="{9342B696-B672-474A-A65E-366373E85643}" type="sibTrans" cxnId="{8EC4FB8B-BC0B-1348-B1C8-BAB2E1DDEA5E}">
      <dgm:prSet/>
      <dgm:spPr/>
      <dgm:t>
        <a:bodyPr/>
        <a:lstStyle/>
        <a:p>
          <a:endParaRPr lang="en-US" sz="2600"/>
        </a:p>
      </dgm:t>
    </dgm:pt>
    <dgm:pt modelId="{46210522-87BA-DD44-A47F-142F5B660CFA}">
      <dgm:prSet custT="1"/>
      <dgm:spPr>
        <a:solidFill>
          <a:srgbClr val="FFFF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sz="2600" dirty="0" err="1"/>
            <a:t>MOF_base</a:t>
          </a:r>
          <a:endParaRPr lang="en-US" sz="2600" dirty="0"/>
        </a:p>
      </dgm:t>
    </dgm:pt>
    <dgm:pt modelId="{3CF64D27-147B-3147-BF13-D35703EF4388}" type="parTrans" cxnId="{F8322286-8304-984C-A220-3B693D72DF65}">
      <dgm:prSet custT="1"/>
      <dgm:spPr>
        <a:ln w="38100">
          <a:solidFill>
            <a:schemeClr val="tx1"/>
          </a:solidFill>
        </a:ln>
      </dgm:spPr>
      <dgm:t>
        <a:bodyPr/>
        <a:lstStyle/>
        <a:p>
          <a:endParaRPr lang="en-US" sz="2600"/>
        </a:p>
      </dgm:t>
    </dgm:pt>
    <dgm:pt modelId="{07407D17-047A-224C-A5F0-108D956185DA}" type="sibTrans" cxnId="{F8322286-8304-984C-A220-3B693D72DF65}">
      <dgm:prSet/>
      <dgm:spPr/>
      <dgm:t>
        <a:bodyPr/>
        <a:lstStyle/>
        <a:p>
          <a:endParaRPr lang="en-US" sz="2600"/>
        </a:p>
      </dgm:t>
    </dgm:pt>
    <dgm:pt modelId="{E1543140-57E4-5248-980A-E7E054D9D650}">
      <dgm:prSet custT="1"/>
      <dgm:spPr>
        <a:solidFill>
          <a:srgbClr val="FFFF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sz="2600" dirty="0" err="1"/>
            <a:t>reservoir_base</a:t>
          </a:r>
          <a:endParaRPr lang="en-US" sz="2600" dirty="0"/>
        </a:p>
      </dgm:t>
    </dgm:pt>
    <dgm:pt modelId="{0EAFDFC2-5473-F544-BFBB-5BC494A9F1D4}" type="parTrans" cxnId="{74584191-0BCB-F540-B58F-ABBB9FF77510}">
      <dgm:prSet custT="1"/>
      <dgm:spPr>
        <a:ln w="38100">
          <a:solidFill>
            <a:schemeClr val="tx1"/>
          </a:solidFill>
        </a:ln>
      </dgm:spPr>
      <dgm:t>
        <a:bodyPr/>
        <a:lstStyle/>
        <a:p>
          <a:endParaRPr lang="en-US" sz="2600"/>
        </a:p>
      </dgm:t>
    </dgm:pt>
    <dgm:pt modelId="{2F09B539-EB66-F043-9D0E-9C2A215313CE}" type="sibTrans" cxnId="{74584191-0BCB-F540-B58F-ABBB9FF77510}">
      <dgm:prSet/>
      <dgm:spPr/>
      <dgm:t>
        <a:bodyPr/>
        <a:lstStyle/>
        <a:p>
          <a:endParaRPr lang="en-US" sz="2600"/>
        </a:p>
      </dgm:t>
    </dgm:pt>
    <dgm:pt modelId="{BA4E20B7-ADE6-B94E-81F3-BE872D875199}">
      <dgm:prSet custT="1"/>
      <dgm:spPr>
        <a:solidFill>
          <a:srgbClr val="FF0000"/>
        </a:solidFill>
        <a:ln w="38100">
          <a:solidFill>
            <a:schemeClr val="tx1"/>
          </a:solidFill>
        </a:ln>
      </dgm:spPr>
      <dgm:t>
        <a:bodyPr vert="vert"/>
        <a:lstStyle/>
        <a:p>
          <a:r>
            <a:rPr lang="en-US" sz="2600" b="1" dirty="0"/>
            <a:t>...</a:t>
          </a:r>
        </a:p>
      </dgm:t>
    </dgm:pt>
    <dgm:pt modelId="{F4A01ADF-DABF-5B44-891B-FE54E82F1E8D}" type="parTrans" cxnId="{4E4619C8-E30A-024A-9540-2D556F32045C}">
      <dgm:prSet/>
      <dgm:spPr>
        <a:ln w="38100"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7A506856-F69B-CE4D-868D-0030DAAE9B6F}" type="sibTrans" cxnId="{4E4619C8-E30A-024A-9540-2D556F32045C}">
      <dgm:prSet/>
      <dgm:spPr/>
      <dgm:t>
        <a:bodyPr/>
        <a:lstStyle/>
        <a:p>
          <a:endParaRPr lang="en-US"/>
        </a:p>
      </dgm:t>
    </dgm:pt>
    <dgm:pt modelId="{338B36E1-CD4E-DC4D-A3EE-CA5AD86726ED}">
      <dgm:prSet custT="1"/>
      <dgm:spPr>
        <a:solidFill>
          <a:srgbClr val="FFC000"/>
        </a:solidFill>
        <a:ln w="38100">
          <a:solidFill>
            <a:schemeClr val="tx1"/>
          </a:solidFill>
        </a:ln>
      </dgm:spPr>
      <dgm:t>
        <a:bodyPr vert="vert"/>
        <a:lstStyle/>
        <a:p>
          <a:r>
            <a:rPr lang="en-US" sz="2600" b="1" dirty="0"/>
            <a:t>...</a:t>
          </a:r>
        </a:p>
      </dgm:t>
    </dgm:pt>
    <dgm:pt modelId="{7AC9E6CC-83AC-F841-9ADE-7CAAD45D0EF7}" type="parTrans" cxnId="{CDB418A7-A8B4-0F45-9E81-D350EC503FDC}">
      <dgm:prSet/>
      <dgm:spPr>
        <a:ln w="38100"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2B35646D-AEA8-8F42-B915-5790D48E0B91}" type="sibTrans" cxnId="{CDB418A7-A8B4-0F45-9E81-D350EC503FDC}">
      <dgm:prSet/>
      <dgm:spPr/>
      <dgm:t>
        <a:bodyPr/>
        <a:lstStyle/>
        <a:p>
          <a:endParaRPr lang="en-US"/>
        </a:p>
      </dgm:t>
    </dgm:pt>
    <dgm:pt modelId="{AE0AF668-78B6-B949-9286-BEC4F8E04967}" type="pres">
      <dgm:prSet presAssocID="{959E1242-F81E-0842-90F3-4E0788E7618D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71A4AF2-D12E-2143-B4E5-860C20976F8E}" type="pres">
      <dgm:prSet presAssocID="{EC8E6807-A0C8-D84A-973B-D21363554713}" presName="root1" presStyleCnt="0"/>
      <dgm:spPr/>
    </dgm:pt>
    <dgm:pt modelId="{1EF1E9A2-D85D-4C40-A64E-69878FC29578}" type="pres">
      <dgm:prSet presAssocID="{EC8E6807-A0C8-D84A-973B-D21363554713}" presName="LevelOneTextNode" presStyleLbl="node0" presStyleIdx="0" presStyleCnt="1" custLinFactY="-100000" custLinFactNeighborX="2715" custLinFactNeighborY="-129806">
        <dgm:presLayoutVars>
          <dgm:chPref val="3"/>
        </dgm:presLayoutVars>
      </dgm:prSet>
      <dgm:spPr/>
    </dgm:pt>
    <dgm:pt modelId="{D09D6F25-AB67-9648-B6D6-02767059D37D}" type="pres">
      <dgm:prSet presAssocID="{EC8E6807-A0C8-D84A-973B-D21363554713}" presName="level2hierChild" presStyleCnt="0"/>
      <dgm:spPr/>
    </dgm:pt>
    <dgm:pt modelId="{9BA3BAB5-0E78-B442-8CC6-D668FB22733B}" type="pres">
      <dgm:prSet presAssocID="{A9ADA73B-AA6F-6742-A896-6643B676B04A}" presName="conn2-1" presStyleLbl="parChTrans1D2" presStyleIdx="0" presStyleCnt="2"/>
      <dgm:spPr/>
    </dgm:pt>
    <dgm:pt modelId="{82C747D0-E884-404C-B492-FDFDFC616CCF}" type="pres">
      <dgm:prSet presAssocID="{A9ADA73B-AA6F-6742-A896-6643B676B04A}" presName="connTx" presStyleLbl="parChTrans1D2" presStyleIdx="0" presStyleCnt="2"/>
      <dgm:spPr/>
    </dgm:pt>
    <dgm:pt modelId="{FBC056C3-4915-A444-8D32-AE7DF7A4E55D}" type="pres">
      <dgm:prSet presAssocID="{858AEA45-7595-1246-AD6E-A4F076DB4A57}" presName="root2" presStyleCnt="0"/>
      <dgm:spPr/>
    </dgm:pt>
    <dgm:pt modelId="{EB088486-DE16-674E-9FD4-989C24DF95E4}" type="pres">
      <dgm:prSet presAssocID="{858AEA45-7595-1246-AD6E-A4F076DB4A57}" presName="LevelTwoTextNode" presStyleLbl="node2" presStyleIdx="0" presStyleCnt="2" custLinFactY="-72048" custLinFactNeighborX="1358" custLinFactNeighborY="-100000">
        <dgm:presLayoutVars>
          <dgm:chPref val="3"/>
        </dgm:presLayoutVars>
      </dgm:prSet>
      <dgm:spPr/>
    </dgm:pt>
    <dgm:pt modelId="{0AB705AB-2B8F-F74C-BAFE-A0ED21163E3C}" type="pres">
      <dgm:prSet presAssocID="{858AEA45-7595-1246-AD6E-A4F076DB4A57}" presName="level3hierChild" presStyleCnt="0"/>
      <dgm:spPr/>
    </dgm:pt>
    <dgm:pt modelId="{FF8EEFCA-8054-6342-B711-0388B8D6400E}" type="pres">
      <dgm:prSet presAssocID="{3C37396F-5AF0-3146-9C80-575A6CAFFDC2}" presName="conn2-1" presStyleLbl="parChTrans1D3" presStyleIdx="0" presStyleCnt="4"/>
      <dgm:spPr/>
    </dgm:pt>
    <dgm:pt modelId="{91AA8E8F-EA51-8D45-AEDD-39011FA82034}" type="pres">
      <dgm:prSet presAssocID="{3C37396F-5AF0-3146-9C80-575A6CAFFDC2}" presName="connTx" presStyleLbl="parChTrans1D3" presStyleIdx="0" presStyleCnt="4"/>
      <dgm:spPr/>
    </dgm:pt>
    <dgm:pt modelId="{06A7EF16-7E5B-074D-BB0A-4B94EDE174AE}" type="pres">
      <dgm:prSet presAssocID="{702BBBF7-B76E-4044-830A-20C472DEE834}" presName="root2" presStyleCnt="0"/>
      <dgm:spPr/>
    </dgm:pt>
    <dgm:pt modelId="{7B4704A4-E03F-FF46-9080-36931F7CCD39}" type="pres">
      <dgm:prSet presAssocID="{702BBBF7-B76E-4044-830A-20C472DEE834}" presName="LevelTwoTextNode" presStyleLbl="node3" presStyleIdx="0" presStyleCnt="4">
        <dgm:presLayoutVars>
          <dgm:chPref val="3"/>
        </dgm:presLayoutVars>
      </dgm:prSet>
      <dgm:spPr/>
    </dgm:pt>
    <dgm:pt modelId="{4077A495-C3B5-564E-B6E8-56B5F996664F}" type="pres">
      <dgm:prSet presAssocID="{702BBBF7-B76E-4044-830A-20C472DEE834}" presName="level3hierChild" presStyleCnt="0"/>
      <dgm:spPr/>
    </dgm:pt>
    <dgm:pt modelId="{22F4B5EF-9891-EA4A-B5BA-6C6F5A3DDFF1}" type="pres">
      <dgm:prSet presAssocID="{3CF64D27-147B-3147-BF13-D35703EF4388}" presName="conn2-1" presStyleLbl="parChTrans1D4" presStyleIdx="0" presStyleCnt="2"/>
      <dgm:spPr/>
    </dgm:pt>
    <dgm:pt modelId="{40C8C4EF-38FB-8343-AD7C-EBB431C70ABE}" type="pres">
      <dgm:prSet presAssocID="{3CF64D27-147B-3147-BF13-D35703EF4388}" presName="connTx" presStyleLbl="parChTrans1D4" presStyleIdx="0" presStyleCnt="2"/>
      <dgm:spPr/>
    </dgm:pt>
    <dgm:pt modelId="{4A0A5B32-4DF8-524F-8259-77855343F0EF}" type="pres">
      <dgm:prSet presAssocID="{46210522-87BA-DD44-A47F-142F5B660CFA}" presName="root2" presStyleCnt="0"/>
      <dgm:spPr/>
    </dgm:pt>
    <dgm:pt modelId="{6C88655B-E544-B644-BEA6-BCF48AA79D99}" type="pres">
      <dgm:prSet presAssocID="{46210522-87BA-DD44-A47F-142F5B660CFA}" presName="LevelTwoTextNode" presStyleLbl="node4" presStyleIdx="0" presStyleCnt="2" custLinFactNeighborX="-678" custLinFactNeighborY="57758">
        <dgm:presLayoutVars>
          <dgm:chPref val="3"/>
        </dgm:presLayoutVars>
      </dgm:prSet>
      <dgm:spPr/>
    </dgm:pt>
    <dgm:pt modelId="{34931D0A-1854-9E4B-8FC6-F9B022536AD7}" type="pres">
      <dgm:prSet presAssocID="{46210522-87BA-DD44-A47F-142F5B660CFA}" presName="level3hierChild" presStyleCnt="0"/>
      <dgm:spPr/>
    </dgm:pt>
    <dgm:pt modelId="{6EC382DF-CA43-0942-BE2A-9C6C813C1A14}" type="pres">
      <dgm:prSet presAssocID="{0EAFDFC2-5473-F544-BFBB-5BC494A9F1D4}" presName="conn2-1" presStyleLbl="parChTrans1D4" presStyleIdx="1" presStyleCnt="2"/>
      <dgm:spPr/>
    </dgm:pt>
    <dgm:pt modelId="{F8858D60-0239-654B-B27C-614152036406}" type="pres">
      <dgm:prSet presAssocID="{0EAFDFC2-5473-F544-BFBB-5BC494A9F1D4}" presName="connTx" presStyleLbl="parChTrans1D4" presStyleIdx="1" presStyleCnt="2"/>
      <dgm:spPr/>
    </dgm:pt>
    <dgm:pt modelId="{09A99429-EF7D-5843-9C65-F2758D0900B3}" type="pres">
      <dgm:prSet presAssocID="{E1543140-57E4-5248-980A-E7E054D9D650}" presName="root2" presStyleCnt="0"/>
      <dgm:spPr/>
    </dgm:pt>
    <dgm:pt modelId="{9506B70A-1588-A343-8B2C-DFCFF3CDBA88}" type="pres">
      <dgm:prSet presAssocID="{E1543140-57E4-5248-980A-E7E054D9D650}" presName="LevelTwoTextNode" presStyleLbl="node4" presStyleIdx="1" presStyleCnt="2" custLinFactNeighborX="-678" custLinFactNeighborY="57758">
        <dgm:presLayoutVars>
          <dgm:chPref val="3"/>
        </dgm:presLayoutVars>
      </dgm:prSet>
      <dgm:spPr/>
    </dgm:pt>
    <dgm:pt modelId="{D7D2AD65-D0F3-B54F-AFE4-41835E103A4C}" type="pres">
      <dgm:prSet presAssocID="{E1543140-57E4-5248-980A-E7E054D9D650}" presName="level3hierChild" presStyleCnt="0"/>
      <dgm:spPr/>
    </dgm:pt>
    <dgm:pt modelId="{6CCA7026-CB39-0645-9E97-EA2B3C1C4455}" type="pres">
      <dgm:prSet presAssocID="{3F838F57-35A5-504F-A47D-CB4B6539DCB8}" presName="conn2-1" presStyleLbl="parChTrans1D3" presStyleIdx="1" presStyleCnt="4"/>
      <dgm:spPr/>
    </dgm:pt>
    <dgm:pt modelId="{63D804C2-FDFE-0A49-9D5B-635EC4B5B39B}" type="pres">
      <dgm:prSet presAssocID="{3F838F57-35A5-504F-A47D-CB4B6539DCB8}" presName="connTx" presStyleLbl="parChTrans1D3" presStyleIdx="1" presStyleCnt="4"/>
      <dgm:spPr/>
    </dgm:pt>
    <dgm:pt modelId="{C767AA99-E5C3-EF4A-95C0-EA0AF4974E88}" type="pres">
      <dgm:prSet presAssocID="{8EFCE0E2-5F9F-F149-B20D-F207E39FC58E}" presName="root2" presStyleCnt="0"/>
      <dgm:spPr/>
    </dgm:pt>
    <dgm:pt modelId="{655E600D-96FC-294F-AD22-BB3290526A31}" type="pres">
      <dgm:prSet presAssocID="{8EFCE0E2-5F9F-F149-B20D-F207E39FC58E}" presName="LevelTwoTextNode" presStyleLbl="node3" presStyleIdx="1" presStyleCnt="4">
        <dgm:presLayoutVars>
          <dgm:chPref val="3"/>
        </dgm:presLayoutVars>
      </dgm:prSet>
      <dgm:spPr/>
    </dgm:pt>
    <dgm:pt modelId="{3057551A-AE2C-7C41-B2DB-228598F31068}" type="pres">
      <dgm:prSet presAssocID="{8EFCE0E2-5F9F-F149-B20D-F207E39FC58E}" presName="level3hierChild" presStyleCnt="0"/>
      <dgm:spPr/>
    </dgm:pt>
    <dgm:pt modelId="{7E591DFE-B7E1-B34E-B0CD-C75ACDE19463}" type="pres">
      <dgm:prSet presAssocID="{F28EFEFC-48D0-E545-95C0-79D760B265B3}" presName="conn2-1" presStyleLbl="parChTrans1D3" presStyleIdx="2" presStyleCnt="4"/>
      <dgm:spPr/>
    </dgm:pt>
    <dgm:pt modelId="{6500AE7C-51A1-4D41-A34B-E4A7B170059B}" type="pres">
      <dgm:prSet presAssocID="{F28EFEFC-48D0-E545-95C0-79D760B265B3}" presName="connTx" presStyleLbl="parChTrans1D3" presStyleIdx="2" presStyleCnt="4"/>
      <dgm:spPr/>
    </dgm:pt>
    <dgm:pt modelId="{33FE5ABB-1AB8-4547-BE3F-5D43B8EB8564}" type="pres">
      <dgm:prSet presAssocID="{64940413-EAC1-C34D-9A9C-BCA48E7B8300}" presName="root2" presStyleCnt="0"/>
      <dgm:spPr/>
    </dgm:pt>
    <dgm:pt modelId="{C1EBA8D7-0C86-EA49-9343-68400F0430F6}" type="pres">
      <dgm:prSet presAssocID="{64940413-EAC1-C34D-9A9C-BCA48E7B8300}" presName="LevelTwoTextNode" presStyleLbl="node3" presStyleIdx="2" presStyleCnt="4">
        <dgm:presLayoutVars>
          <dgm:chPref val="3"/>
        </dgm:presLayoutVars>
      </dgm:prSet>
      <dgm:spPr/>
    </dgm:pt>
    <dgm:pt modelId="{59E51ED4-07B6-FF41-BB6D-DAEA4C11E2E5}" type="pres">
      <dgm:prSet presAssocID="{64940413-EAC1-C34D-9A9C-BCA48E7B8300}" presName="level3hierChild" presStyleCnt="0"/>
      <dgm:spPr/>
    </dgm:pt>
    <dgm:pt modelId="{AF1764ED-9A3C-524D-A6A7-9D1282152557}" type="pres">
      <dgm:prSet presAssocID="{7AC9E6CC-83AC-F841-9ADE-7CAAD45D0EF7}" presName="conn2-1" presStyleLbl="parChTrans1D3" presStyleIdx="3" presStyleCnt="4"/>
      <dgm:spPr/>
    </dgm:pt>
    <dgm:pt modelId="{849E9271-5A0F-2B42-A6D4-600CFC4737D8}" type="pres">
      <dgm:prSet presAssocID="{7AC9E6CC-83AC-F841-9ADE-7CAAD45D0EF7}" presName="connTx" presStyleLbl="parChTrans1D3" presStyleIdx="3" presStyleCnt="4"/>
      <dgm:spPr/>
    </dgm:pt>
    <dgm:pt modelId="{4567ADBD-1AB8-5B43-8C49-C4830C6C7C9B}" type="pres">
      <dgm:prSet presAssocID="{338B36E1-CD4E-DC4D-A3EE-CA5AD86726ED}" presName="root2" presStyleCnt="0"/>
      <dgm:spPr/>
    </dgm:pt>
    <dgm:pt modelId="{A03AE80A-8EB3-F446-924F-A08817DD5A04}" type="pres">
      <dgm:prSet presAssocID="{338B36E1-CD4E-DC4D-A3EE-CA5AD86726ED}" presName="LevelTwoTextNode" presStyleLbl="node3" presStyleIdx="3" presStyleCnt="4" custLinFactNeighborY="3258">
        <dgm:presLayoutVars>
          <dgm:chPref val="3"/>
        </dgm:presLayoutVars>
      </dgm:prSet>
      <dgm:spPr/>
    </dgm:pt>
    <dgm:pt modelId="{EC7762B5-6BD6-A54E-ABA1-4BE2FFF9F52C}" type="pres">
      <dgm:prSet presAssocID="{338B36E1-CD4E-DC4D-A3EE-CA5AD86726ED}" presName="level3hierChild" presStyleCnt="0"/>
      <dgm:spPr/>
    </dgm:pt>
    <dgm:pt modelId="{675EEA35-C5C7-6A4F-B471-0D985C7B966B}" type="pres">
      <dgm:prSet presAssocID="{F4A01ADF-DABF-5B44-891B-FE54E82F1E8D}" presName="conn2-1" presStyleLbl="parChTrans1D2" presStyleIdx="1" presStyleCnt="2"/>
      <dgm:spPr/>
    </dgm:pt>
    <dgm:pt modelId="{AE9924BE-6888-364C-B21F-99A477DC5497}" type="pres">
      <dgm:prSet presAssocID="{F4A01ADF-DABF-5B44-891B-FE54E82F1E8D}" presName="connTx" presStyleLbl="parChTrans1D2" presStyleIdx="1" presStyleCnt="2"/>
      <dgm:spPr/>
    </dgm:pt>
    <dgm:pt modelId="{9D0A8E06-70AF-E448-BF2E-54686A5B1746}" type="pres">
      <dgm:prSet presAssocID="{BA4E20B7-ADE6-B94E-81F3-BE872D875199}" presName="root2" presStyleCnt="0"/>
      <dgm:spPr/>
    </dgm:pt>
    <dgm:pt modelId="{CC6ACB5A-1D25-9645-96E2-4E2B0DE307FD}" type="pres">
      <dgm:prSet presAssocID="{BA4E20B7-ADE6-B94E-81F3-BE872D875199}" presName="LevelTwoTextNode" presStyleLbl="node2" presStyleIdx="1" presStyleCnt="2" custLinFactNeighborY="58845">
        <dgm:presLayoutVars>
          <dgm:chPref val="3"/>
        </dgm:presLayoutVars>
      </dgm:prSet>
      <dgm:spPr/>
    </dgm:pt>
    <dgm:pt modelId="{7911AE7F-7CB1-5F4A-BBF9-A671B2AD9B2D}" type="pres">
      <dgm:prSet presAssocID="{BA4E20B7-ADE6-B94E-81F3-BE872D875199}" presName="level3hierChild" presStyleCnt="0"/>
      <dgm:spPr/>
    </dgm:pt>
  </dgm:ptLst>
  <dgm:cxnLst>
    <dgm:cxn modelId="{830B240B-E68C-B948-BD33-1A230DD905C5}" type="presOf" srcId="{0EAFDFC2-5473-F544-BFBB-5BC494A9F1D4}" destId="{F8858D60-0239-654B-B27C-614152036406}" srcOrd="1" destOrd="0" presId="urn:microsoft.com/office/officeart/2005/8/layout/hierarchy2"/>
    <dgm:cxn modelId="{B5CB6118-A779-A04A-A175-9C4B06ADF7CA}" type="presOf" srcId="{3C37396F-5AF0-3146-9C80-575A6CAFFDC2}" destId="{91AA8E8F-EA51-8D45-AEDD-39011FA82034}" srcOrd="1" destOrd="0" presId="urn:microsoft.com/office/officeart/2005/8/layout/hierarchy2"/>
    <dgm:cxn modelId="{B068C32D-993C-354D-9E96-71051A9F9208}" type="presOf" srcId="{BA4E20B7-ADE6-B94E-81F3-BE872D875199}" destId="{CC6ACB5A-1D25-9645-96E2-4E2B0DE307FD}" srcOrd="0" destOrd="0" presId="urn:microsoft.com/office/officeart/2005/8/layout/hierarchy2"/>
    <dgm:cxn modelId="{0A47E138-5FB1-7246-81DA-07F329576ACB}" type="presOf" srcId="{3C37396F-5AF0-3146-9C80-575A6CAFFDC2}" destId="{FF8EEFCA-8054-6342-B711-0388B8D6400E}" srcOrd="0" destOrd="0" presId="urn:microsoft.com/office/officeart/2005/8/layout/hierarchy2"/>
    <dgm:cxn modelId="{AD41203C-7272-9445-88BB-6B25D7286701}" type="presOf" srcId="{F28EFEFC-48D0-E545-95C0-79D760B265B3}" destId="{6500AE7C-51A1-4D41-A34B-E4A7B170059B}" srcOrd="1" destOrd="0" presId="urn:microsoft.com/office/officeart/2005/8/layout/hierarchy2"/>
    <dgm:cxn modelId="{73374F3D-F4B5-E645-A8B9-20BA34C388F6}" type="presOf" srcId="{64940413-EAC1-C34D-9A9C-BCA48E7B8300}" destId="{C1EBA8D7-0C86-EA49-9343-68400F0430F6}" srcOrd="0" destOrd="0" presId="urn:microsoft.com/office/officeart/2005/8/layout/hierarchy2"/>
    <dgm:cxn modelId="{34604850-597C-104F-A9EA-D8F57B2B8A30}" type="presOf" srcId="{338B36E1-CD4E-DC4D-A3EE-CA5AD86726ED}" destId="{A03AE80A-8EB3-F446-924F-A08817DD5A04}" srcOrd="0" destOrd="0" presId="urn:microsoft.com/office/officeart/2005/8/layout/hierarchy2"/>
    <dgm:cxn modelId="{8F10CF5B-8DA3-9F44-9DAF-1E752FDFDE13}" type="presOf" srcId="{858AEA45-7595-1246-AD6E-A4F076DB4A57}" destId="{EB088486-DE16-674E-9FD4-989C24DF95E4}" srcOrd="0" destOrd="0" presId="urn:microsoft.com/office/officeart/2005/8/layout/hierarchy2"/>
    <dgm:cxn modelId="{87E33A62-80E5-7142-B1AC-159BE0223CF0}" type="presOf" srcId="{A9ADA73B-AA6F-6742-A896-6643B676B04A}" destId="{9BA3BAB5-0E78-B442-8CC6-D668FB22733B}" srcOrd="0" destOrd="0" presId="urn:microsoft.com/office/officeart/2005/8/layout/hierarchy2"/>
    <dgm:cxn modelId="{D1D5A46D-9AF2-5F49-B935-B6D239944A93}" type="presOf" srcId="{3F838F57-35A5-504F-A47D-CB4B6539DCB8}" destId="{6CCA7026-CB39-0645-9E97-EA2B3C1C4455}" srcOrd="0" destOrd="0" presId="urn:microsoft.com/office/officeart/2005/8/layout/hierarchy2"/>
    <dgm:cxn modelId="{C8285574-74FF-1148-841A-86C162221EAB}" type="presOf" srcId="{702BBBF7-B76E-4044-830A-20C472DEE834}" destId="{7B4704A4-E03F-FF46-9080-36931F7CCD39}" srcOrd="0" destOrd="0" presId="urn:microsoft.com/office/officeart/2005/8/layout/hierarchy2"/>
    <dgm:cxn modelId="{466ECC83-50F4-7C43-BB0D-1DC36C8E290E}" srcId="{959E1242-F81E-0842-90F3-4E0788E7618D}" destId="{EC8E6807-A0C8-D84A-973B-D21363554713}" srcOrd="0" destOrd="0" parTransId="{1E9A5067-FBFB-0644-896D-13D0CF660071}" sibTransId="{13F4FC22-C94D-C747-8A9C-E07469F49367}"/>
    <dgm:cxn modelId="{AF800484-22FF-C34D-A966-5D667126172C}" type="presOf" srcId="{F28EFEFC-48D0-E545-95C0-79D760B265B3}" destId="{7E591DFE-B7E1-B34E-B0CD-C75ACDE19463}" srcOrd="0" destOrd="0" presId="urn:microsoft.com/office/officeart/2005/8/layout/hierarchy2"/>
    <dgm:cxn modelId="{F8322286-8304-984C-A220-3B693D72DF65}" srcId="{702BBBF7-B76E-4044-830A-20C472DEE834}" destId="{46210522-87BA-DD44-A47F-142F5B660CFA}" srcOrd="0" destOrd="0" parTransId="{3CF64D27-147B-3147-BF13-D35703EF4388}" sibTransId="{07407D17-047A-224C-A5F0-108D956185DA}"/>
    <dgm:cxn modelId="{846A568A-C1CB-0145-8B55-8E590F58F2F8}" type="presOf" srcId="{F4A01ADF-DABF-5B44-891B-FE54E82F1E8D}" destId="{AE9924BE-6888-364C-B21F-99A477DC5497}" srcOrd="1" destOrd="0" presId="urn:microsoft.com/office/officeart/2005/8/layout/hierarchy2"/>
    <dgm:cxn modelId="{8EC4FB8B-BC0B-1348-B1C8-BAB2E1DDEA5E}" srcId="{858AEA45-7595-1246-AD6E-A4F076DB4A57}" destId="{64940413-EAC1-C34D-9A9C-BCA48E7B8300}" srcOrd="2" destOrd="0" parTransId="{F28EFEFC-48D0-E545-95C0-79D760B265B3}" sibTransId="{9342B696-B672-474A-A65E-366373E85643}"/>
    <dgm:cxn modelId="{74584191-0BCB-F540-B58F-ABBB9FF77510}" srcId="{702BBBF7-B76E-4044-830A-20C472DEE834}" destId="{E1543140-57E4-5248-980A-E7E054D9D650}" srcOrd="1" destOrd="0" parTransId="{0EAFDFC2-5473-F544-BFBB-5BC494A9F1D4}" sibTransId="{2F09B539-EB66-F043-9D0E-9C2A215313CE}"/>
    <dgm:cxn modelId="{50FE4292-5371-FF48-B8A2-62D1EEACADED}" type="presOf" srcId="{3F838F57-35A5-504F-A47D-CB4B6539DCB8}" destId="{63D804C2-FDFE-0A49-9D5B-635EC4B5B39B}" srcOrd="1" destOrd="0" presId="urn:microsoft.com/office/officeart/2005/8/layout/hierarchy2"/>
    <dgm:cxn modelId="{882EB894-C850-8047-A419-66A2B4925B88}" type="presOf" srcId="{7AC9E6CC-83AC-F841-9ADE-7CAAD45D0EF7}" destId="{AF1764ED-9A3C-524D-A6A7-9D1282152557}" srcOrd="0" destOrd="0" presId="urn:microsoft.com/office/officeart/2005/8/layout/hierarchy2"/>
    <dgm:cxn modelId="{0FA01196-6869-694C-902D-8D54F5236BFD}" type="presOf" srcId="{EC8E6807-A0C8-D84A-973B-D21363554713}" destId="{1EF1E9A2-D85D-4C40-A64E-69878FC29578}" srcOrd="0" destOrd="0" presId="urn:microsoft.com/office/officeart/2005/8/layout/hierarchy2"/>
    <dgm:cxn modelId="{CDB418A7-A8B4-0F45-9E81-D350EC503FDC}" srcId="{858AEA45-7595-1246-AD6E-A4F076DB4A57}" destId="{338B36E1-CD4E-DC4D-A3EE-CA5AD86726ED}" srcOrd="3" destOrd="0" parTransId="{7AC9E6CC-83AC-F841-9ADE-7CAAD45D0EF7}" sibTransId="{2B35646D-AEA8-8F42-B915-5790D48E0B91}"/>
    <dgm:cxn modelId="{D4E5E8A7-A454-BF40-91D9-2F593F609CA3}" type="presOf" srcId="{0EAFDFC2-5473-F544-BFBB-5BC494A9F1D4}" destId="{6EC382DF-CA43-0942-BE2A-9C6C813C1A14}" srcOrd="0" destOrd="0" presId="urn:microsoft.com/office/officeart/2005/8/layout/hierarchy2"/>
    <dgm:cxn modelId="{5BCB95AA-B8B3-834E-A79C-B26765E39B51}" srcId="{EC8E6807-A0C8-D84A-973B-D21363554713}" destId="{858AEA45-7595-1246-AD6E-A4F076DB4A57}" srcOrd="0" destOrd="0" parTransId="{A9ADA73B-AA6F-6742-A896-6643B676B04A}" sibTransId="{7E07B3DA-3E3B-804E-8584-E97407142CEB}"/>
    <dgm:cxn modelId="{6CD715AC-21C1-2E4C-9D7B-622F87951286}" type="presOf" srcId="{46210522-87BA-DD44-A47F-142F5B660CFA}" destId="{6C88655B-E544-B644-BEA6-BCF48AA79D99}" srcOrd="0" destOrd="0" presId="urn:microsoft.com/office/officeart/2005/8/layout/hierarchy2"/>
    <dgm:cxn modelId="{F23143B4-D1F2-A04C-8E5C-17D5BBA9E2B3}" srcId="{858AEA45-7595-1246-AD6E-A4F076DB4A57}" destId="{8EFCE0E2-5F9F-F149-B20D-F207E39FC58E}" srcOrd="1" destOrd="0" parTransId="{3F838F57-35A5-504F-A47D-CB4B6539DCB8}" sibTransId="{30C59428-8C96-634F-9747-5D0F1F53E625}"/>
    <dgm:cxn modelId="{3951B4B7-1C39-B94A-8863-942764BC2569}" type="presOf" srcId="{F4A01ADF-DABF-5B44-891B-FE54E82F1E8D}" destId="{675EEA35-C5C7-6A4F-B471-0D985C7B966B}" srcOrd="0" destOrd="0" presId="urn:microsoft.com/office/officeart/2005/8/layout/hierarchy2"/>
    <dgm:cxn modelId="{B1C022BE-2E87-DE46-BADB-6FF70A3B0A49}" type="presOf" srcId="{8EFCE0E2-5F9F-F149-B20D-F207E39FC58E}" destId="{655E600D-96FC-294F-AD22-BB3290526A31}" srcOrd="0" destOrd="0" presId="urn:microsoft.com/office/officeart/2005/8/layout/hierarchy2"/>
    <dgm:cxn modelId="{119C9FC1-172E-5A43-9149-E5F9032F6F40}" type="presOf" srcId="{A9ADA73B-AA6F-6742-A896-6643B676B04A}" destId="{82C747D0-E884-404C-B492-FDFDFC616CCF}" srcOrd="1" destOrd="0" presId="urn:microsoft.com/office/officeart/2005/8/layout/hierarchy2"/>
    <dgm:cxn modelId="{4E4619C8-E30A-024A-9540-2D556F32045C}" srcId="{EC8E6807-A0C8-D84A-973B-D21363554713}" destId="{BA4E20B7-ADE6-B94E-81F3-BE872D875199}" srcOrd="1" destOrd="0" parTransId="{F4A01ADF-DABF-5B44-891B-FE54E82F1E8D}" sibTransId="{7A506856-F69B-CE4D-868D-0030DAAE9B6F}"/>
    <dgm:cxn modelId="{19DF57E4-B61D-9A4F-AB7A-DF93590CCA23}" type="presOf" srcId="{959E1242-F81E-0842-90F3-4E0788E7618D}" destId="{AE0AF668-78B6-B949-9286-BEC4F8E04967}" srcOrd="0" destOrd="0" presId="urn:microsoft.com/office/officeart/2005/8/layout/hierarchy2"/>
    <dgm:cxn modelId="{CA2C67E6-55FC-2F4E-8429-386FFDABBCCF}" type="presOf" srcId="{3CF64D27-147B-3147-BF13-D35703EF4388}" destId="{22F4B5EF-9891-EA4A-B5BA-6C6F5A3DDFF1}" srcOrd="0" destOrd="0" presId="urn:microsoft.com/office/officeart/2005/8/layout/hierarchy2"/>
    <dgm:cxn modelId="{FBC3AFE7-5AD1-CA46-8D0B-274B1F494EFA}" type="presOf" srcId="{3CF64D27-147B-3147-BF13-D35703EF4388}" destId="{40C8C4EF-38FB-8343-AD7C-EBB431C70ABE}" srcOrd="1" destOrd="0" presId="urn:microsoft.com/office/officeart/2005/8/layout/hierarchy2"/>
    <dgm:cxn modelId="{C8A5E0E9-726C-E044-BDD2-FF2D55FF47F0}" type="presOf" srcId="{E1543140-57E4-5248-980A-E7E054D9D650}" destId="{9506B70A-1588-A343-8B2C-DFCFF3CDBA88}" srcOrd="0" destOrd="0" presId="urn:microsoft.com/office/officeart/2005/8/layout/hierarchy2"/>
    <dgm:cxn modelId="{CA8E06ED-CFB7-7D4F-9147-A25C6384CE8D}" srcId="{858AEA45-7595-1246-AD6E-A4F076DB4A57}" destId="{702BBBF7-B76E-4044-830A-20C472DEE834}" srcOrd="0" destOrd="0" parTransId="{3C37396F-5AF0-3146-9C80-575A6CAFFDC2}" sibTransId="{31659C91-8EEE-794E-A620-B459222253EF}"/>
    <dgm:cxn modelId="{417D68FB-BF96-334C-A6E2-CB6C7E5EDCD4}" type="presOf" srcId="{7AC9E6CC-83AC-F841-9ADE-7CAAD45D0EF7}" destId="{849E9271-5A0F-2B42-A6D4-600CFC4737D8}" srcOrd="1" destOrd="0" presId="urn:microsoft.com/office/officeart/2005/8/layout/hierarchy2"/>
    <dgm:cxn modelId="{2FAD90D2-1B18-DA41-A16E-0AA8696130AE}" type="presParOf" srcId="{AE0AF668-78B6-B949-9286-BEC4F8E04967}" destId="{971A4AF2-D12E-2143-B4E5-860C20976F8E}" srcOrd="0" destOrd="0" presId="urn:microsoft.com/office/officeart/2005/8/layout/hierarchy2"/>
    <dgm:cxn modelId="{AA406828-8EE2-A842-9828-83CD103D25DD}" type="presParOf" srcId="{971A4AF2-D12E-2143-B4E5-860C20976F8E}" destId="{1EF1E9A2-D85D-4C40-A64E-69878FC29578}" srcOrd="0" destOrd="0" presId="urn:microsoft.com/office/officeart/2005/8/layout/hierarchy2"/>
    <dgm:cxn modelId="{8DED282C-49FD-C043-AD5D-9B6F4431994A}" type="presParOf" srcId="{971A4AF2-D12E-2143-B4E5-860C20976F8E}" destId="{D09D6F25-AB67-9648-B6D6-02767059D37D}" srcOrd="1" destOrd="0" presId="urn:microsoft.com/office/officeart/2005/8/layout/hierarchy2"/>
    <dgm:cxn modelId="{58D049D8-2A07-E14B-B512-277F93D48452}" type="presParOf" srcId="{D09D6F25-AB67-9648-B6D6-02767059D37D}" destId="{9BA3BAB5-0E78-B442-8CC6-D668FB22733B}" srcOrd="0" destOrd="0" presId="urn:microsoft.com/office/officeart/2005/8/layout/hierarchy2"/>
    <dgm:cxn modelId="{2AB939C6-4BA9-EC45-BBF7-61D9C291E227}" type="presParOf" srcId="{9BA3BAB5-0E78-B442-8CC6-D668FB22733B}" destId="{82C747D0-E884-404C-B492-FDFDFC616CCF}" srcOrd="0" destOrd="0" presId="urn:microsoft.com/office/officeart/2005/8/layout/hierarchy2"/>
    <dgm:cxn modelId="{117BACFD-784C-AA43-B0E3-88798B076012}" type="presParOf" srcId="{D09D6F25-AB67-9648-B6D6-02767059D37D}" destId="{FBC056C3-4915-A444-8D32-AE7DF7A4E55D}" srcOrd="1" destOrd="0" presId="urn:microsoft.com/office/officeart/2005/8/layout/hierarchy2"/>
    <dgm:cxn modelId="{41B53CCA-00F4-9D46-8FD3-4E34C9217C56}" type="presParOf" srcId="{FBC056C3-4915-A444-8D32-AE7DF7A4E55D}" destId="{EB088486-DE16-674E-9FD4-989C24DF95E4}" srcOrd="0" destOrd="0" presId="urn:microsoft.com/office/officeart/2005/8/layout/hierarchy2"/>
    <dgm:cxn modelId="{2A352540-43DE-F640-9B9E-8D6AA82C2E9E}" type="presParOf" srcId="{FBC056C3-4915-A444-8D32-AE7DF7A4E55D}" destId="{0AB705AB-2B8F-F74C-BAFE-A0ED21163E3C}" srcOrd="1" destOrd="0" presId="urn:microsoft.com/office/officeart/2005/8/layout/hierarchy2"/>
    <dgm:cxn modelId="{12673572-13F4-7249-BB51-90413F3EF186}" type="presParOf" srcId="{0AB705AB-2B8F-F74C-BAFE-A0ED21163E3C}" destId="{FF8EEFCA-8054-6342-B711-0388B8D6400E}" srcOrd="0" destOrd="0" presId="urn:microsoft.com/office/officeart/2005/8/layout/hierarchy2"/>
    <dgm:cxn modelId="{6FB4EA72-A445-7747-AA4E-07991657EBC0}" type="presParOf" srcId="{FF8EEFCA-8054-6342-B711-0388B8D6400E}" destId="{91AA8E8F-EA51-8D45-AEDD-39011FA82034}" srcOrd="0" destOrd="0" presId="urn:microsoft.com/office/officeart/2005/8/layout/hierarchy2"/>
    <dgm:cxn modelId="{E00250D6-A0EC-5141-9B96-C3469A324118}" type="presParOf" srcId="{0AB705AB-2B8F-F74C-BAFE-A0ED21163E3C}" destId="{06A7EF16-7E5B-074D-BB0A-4B94EDE174AE}" srcOrd="1" destOrd="0" presId="urn:microsoft.com/office/officeart/2005/8/layout/hierarchy2"/>
    <dgm:cxn modelId="{319A40D8-4396-8044-8171-4C46ED04312B}" type="presParOf" srcId="{06A7EF16-7E5B-074D-BB0A-4B94EDE174AE}" destId="{7B4704A4-E03F-FF46-9080-36931F7CCD39}" srcOrd="0" destOrd="0" presId="urn:microsoft.com/office/officeart/2005/8/layout/hierarchy2"/>
    <dgm:cxn modelId="{5A786055-9FB7-C945-A112-CB29000B70E0}" type="presParOf" srcId="{06A7EF16-7E5B-074D-BB0A-4B94EDE174AE}" destId="{4077A495-C3B5-564E-B6E8-56B5F996664F}" srcOrd="1" destOrd="0" presId="urn:microsoft.com/office/officeart/2005/8/layout/hierarchy2"/>
    <dgm:cxn modelId="{5E6B2F7B-A885-EE48-956A-E8B635B60BB0}" type="presParOf" srcId="{4077A495-C3B5-564E-B6E8-56B5F996664F}" destId="{22F4B5EF-9891-EA4A-B5BA-6C6F5A3DDFF1}" srcOrd="0" destOrd="0" presId="urn:microsoft.com/office/officeart/2005/8/layout/hierarchy2"/>
    <dgm:cxn modelId="{FA810788-7F0F-774E-8EAC-911DEEC65B8A}" type="presParOf" srcId="{22F4B5EF-9891-EA4A-B5BA-6C6F5A3DDFF1}" destId="{40C8C4EF-38FB-8343-AD7C-EBB431C70ABE}" srcOrd="0" destOrd="0" presId="urn:microsoft.com/office/officeart/2005/8/layout/hierarchy2"/>
    <dgm:cxn modelId="{DF3559FB-3082-304F-A0E6-377D08B39C63}" type="presParOf" srcId="{4077A495-C3B5-564E-B6E8-56B5F996664F}" destId="{4A0A5B32-4DF8-524F-8259-77855343F0EF}" srcOrd="1" destOrd="0" presId="urn:microsoft.com/office/officeart/2005/8/layout/hierarchy2"/>
    <dgm:cxn modelId="{965897E1-E8C9-1440-AC55-E15F7332C57B}" type="presParOf" srcId="{4A0A5B32-4DF8-524F-8259-77855343F0EF}" destId="{6C88655B-E544-B644-BEA6-BCF48AA79D99}" srcOrd="0" destOrd="0" presId="urn:microsoft.com/office/officeart/2005/8/layout/hierarchy2"/>
    <dgm:cxn modelId="{E0F95D7D-D835-5F4D-9B08-1F2B95D8670B}" type="presParOf" srcId="{4A0A5B32-4DF8-524F-8259-77855343F0EF}" destId="{34931D0A-1854-9E4B-8FC6-F9B022536AD7}" srcOrd="1" destOrd="0" presId="urn:microsoft.com/office/officeart/2005/8/layout/hierarchy2"/>
    <dgm:cxn modelId="{70C719B7-AEE9-0E4F-8389-90193206F7D4}" type="presParOf" srcId="{4077A495-C3B5-564E-B6E8-56B5F996664F}" destId="{6EC382DF-CA43-0942-BE2A-9C6C813C1A14}" srcOrd="2" destOrd="0" presId="urn:microsoft.com/office/officeart/2005/8/layout/hierarchy2"/>
    <dgm:cxn modelId="{7B6752D8-4132-6A45-89FD-FF0AAD1EFE45}" type="presParOf" srcId="{6EC382DF-CA43-0942-BE2A-9C6C813C1A14}" destId="{F8858D60-0239-654B-B27C-614152036406}" srcOrd="0" destOrd="0" presId="urn:microsoft.com/office/officeart/2005/8/layout/hierarchy2"/>
    <dgm:cxn modelId="{7A3DC22D-DDB4-B945-844B-23A6E7878A1B}" type="presParOf" srcId="{4077A495-C3B5-564E-B6E8-56B5F996664F}" destId="{09A99429-EF7D-5843-9C65-F2758D0900B3}" srcOrd="3" destOrd="0" presId="urn:microsoft.com/office/officeart/2005/8/layout/hierarchy2"/>
    <dgm:cxn modelId="{188F9895-EECB-3C4B-9420-5B84486CD8E8}" type="presParOf" srcId="{09A99429-EF7D-5843-9C65-F2758D0900B3}" destId="{9506B70A-1588-A343-8B2C-DFCFF3CDBA88}" srcOrd="0" destOrd="0" presId="urn:microsoft.com/office/officeart/2005/8/layout/hierarchy2"/>
    <dgm:cxn modelId="{758F951C-18F4-ED40-B011-25C295BDB92F}" type="presParOf" srcId="{09A99429-EF7D-5843-9C65-F2758D0900B3}" destId="{D7D2AD65-D0F3-B54F-AFE4-41835E103A4C}" srcOrd="1" destOrd="0" presId="urn:microsoft.com/office/officeart/2005/8/layout/hierarchy2"/>
    <dgm:cxn modelId="{8C282123-6658-BA42-A296-FC1C88A0BEEE}" type="presParOf" srcId="{0AB705AB-2B8F-F74C-BAFE-A0ED21163E3C}" destId="{6CCA7026-CB39-0645-9E97-EA2B3C1C4455}" srcOrd="2" destOrd="0" presId="urn:microsoft.com/office/officeart/2005/8/layout/hierarchy2"/>
    <dgm:cxn modelId="{A30463BB-954C-A54F-8B9B-E6E8FC2EBB3A}" type="presParOf" srcId="{6CCA7026-CB39-0645-9E97-EA2B3C1C4455}" destId="{63D804C2-FDFE-0A49-9D5B-635EC4B5B39B}" srcOrd="0" destOrd="0" presId="urn:microsoft.com/office/officeart/2005/8/layout/hierarchy2"/>
    <dgm:cxn modelId="{A52E5CD2-F423-0C4C-A29F-C1A1C8E1453C}" type="presParOf" srcId="{0AB705AB-2B8F-F74C-BAFE-A0ED21163E3C}" destId="{C767AA99-E5C3-EF4A-95C0-EA0AF4974E88}" srcOrd="3" destOrd="0" presId="urn:microsoft.com/office/officeart/2005/8/layout/hierarchy2"/>
    <dgm:cxn modelId="{BA5D51F4-D14F-7848-A614-149C92F344DC}" type="presParOf" srcId="{C767AA99-E5C3-EF4A-95C0-EA0AF4974E88}" destId="{655E600D-96FC-294F-AD22-BB3290526A31}" srcOrd="0" destOrd="0" presId="urn:microsoft.com/office/officeart/2005/8/layout/hierarchy2"/>
    <dgm:cxn modelId="{C085AAF4-4C10-884F-B46B-329E21E25936}" type="presParOf" srcId="{C767AA99-E5C3-EF4A-95C0-EA0AF4974E88}" destId="{3057551A-AE2C-7C41-B2DB-228598F31068}" srcOrd="1" destOrd="0" presId="urn:microsoft.com/office/officeart/2005/8/layout/hierarchy2"/>
    <dgm:cxn modelId="{D8430016-AFEC-B645-A1BE-E4492FA8CE43}" type="presParOf" srcId="{0AB705AB-2B8F-F74C-BAFE-A0ED21163E3C}" destId="{7E591DFE-B7E1-B34E-B0CD-C75ACDE19463}" srcOrd="4" destOrd="0" presId="urn:microsoft.com/office/officeart/2005/8/layout/hierarchy2"/>
    <dgm:cxn modelId="{E80B75D7-7384-7A4E-B9CE-2B87DE9DA539}" type="presParOf" srcId="{7E591DFE-B7E1-B34E-B0CD-C75ACDE19463}" destId="{6500AE7C-51A1-4D41-A34B-E4A7B170059B}" srcOrd="0" destOrd="0" presId="urn:microsoft.com/office/officeart/2005/8/layout/hierarchy2"/>
    <dgm:cxn modelId="{C20004BD-EA34-7046-A426-506EA083170B}" type="presParOf" srcId="{0AB705AB-2B8F-F74C-BAFE-A0ED21163E3C}" destId="{33FE5ABB-1AB8-4547-BE3F-5D43B8EB8564}" srcOrd="5" destOrd="0" presId="urn:microsoft.com/office/officeart/2005/8/layout/hierarchy2"/>
    <dgm:cxn modelId="{AF95D8BA-73FD-B44E-A98E-F8DD93D1460A}" type="presParOf" srcId="{33FE5ABB-1AB8-4547-BE3F-5D43B8EB8564}" destId="{C1EBA8D7-0C86-EA49-9343-68400F0430F6}" srcOrd="0" destOrd="0" presId="urn:microsoft.com/office/officeart/2005/8/layout/hierarchy2"/>
    <dgm:cxn modelId="{D2F76C77-E4C2-F54B-B610-72F7344A4DC0}" type="presParOf" srcId="{33FE5ABB-1AB8-4547-BE3F-5D43B8EB8564}" destId="{59E51ED4-07B6-FF41-BB6D-DAEA4C11E2E5}" srcOrd="1" destOrd="0" presId="urn:microsoft.com/office/officeart/2005/8/layout/hierarchy2"/>
    <dgm:cxn modelId="{23D982FE-ACCC-B24B-858C-3B884317C0CC}" type="presParOf" srcId="{0AB705AB-2B8F-F74C-BAFE-A0ED21163E3C}" destId="{AF1764ED-9A3C-524D-A6A7-9D1282152557}" srcOrd="6" destOrd="0" presId="urn:microsoft.com/office/officeart/2005/8/layout/hierarchy2"/>
    <dgm:cxn modelId="{27738BD0-E19C-0A4F-91DA-128752980564}" type="presParOf" srcId="{AF1764ED-9A3C-524D-A6A7-9D1282152557}" destId="{849E9271-5A0F-2B42-A6D4-600CFC4737D8}" srcOrd="0" destOrd="0" presId="urn:microsoft.com/office/officeart/2005/8/layout/hierarchy2"/>
    <dgm:cxn modelId="{18ACF63F-CAB3-2746-8CC9-ECF22B99D82B}" type="presParOf" srcId="{0AB705AB-2B8F-F74C-BAFE-A0ED21163E3C}" destId="{4567ADBD-1AB8-5B43-8C49-C4830C6C7C9B}" srcOrd="7" destOrd="0" presId="urn:microsoft.com/office/officeart/2005/8/layout/hierarchy2"/>
    <dgm:cxn modelId="{C279F243-17E4-074F-B2DB-DC20ED899972}" type="presParOf" srcId="{4567ADBD-1AB8-5B43-8C49-C4830C6C7C9B}" destId="{A03AE80A-8EB3-F446-924F-A08817DD5A04}" srcOrd="0" destOrd="0" presId="urn:microsoft.com/office/officeart/2005/8/layout/hierarchy2"/>
    <dgm:cxn modelId="{EC2500F3-D645-094D-8761-5FF1CD2D823D}" type="presParOf" srcId="{4567ADBD-1AB8-5B43-8C49-C4830C6C7C9B}" destId="{EC7762B5-6BD6-A54E-ABA1-4BE2FFF9F52C}" srcOrd="1" destOrd="0" presId="urn:microsoft.com/office/officeart/2005/8/layout/hierarchy2"/>
    <dgm:cxn modelId="{50DB22E7-7222-894E-AE25-EA0C764D1E78}" type="presParOf" srcId="{D09D6F25-AB67-9648-B6D6-02767059D37D}" destId="{675EEA35-C5C7-6A4F-B471-0D985C7B966B}" srcOrd="2" destOrd="0" presId="urn:microsoft.com/office/officeart/2005/8/layout/hierarchy2"/>
    <dgm:cxn modelId="{14F4423E-0395-824C-B091-BAA689AFC6CC}" type="presParOf" srcId="{675EEA35-C5C7-6A4F-B471-0D985C7B966B}" destId="{AE9924BE-6888-364C-B21F-99A477DC5497}" srcOrd="0" destOrd="0" presId="urn:microsoft.com/office/officeart/2005/8/layout/hierarchy2"/>
    <dgm:cxn modelId="{0DC5BAD6-B653-AC49-B108-830F2ACB19B9}" type="presParOf" srcId="{D09D6F25-AB67-9648-B6D6-02767059D37D}" destId="{9D0A8E06-70AF-E448-BF2E-54686A5B1746}" srcOrd="3" destOrd="0" presId="urn:microsoft.com/office/officeart/2005/8/layout/hierarchy2"/>
    <dgm:cxn modelId="{63656078-BED4-8542-ACFE-8BA6BB001559}" type="presParOf" srcId="{9D0A8E06-70AF-E448-BF2E-54686A5B1746}" destId="{CC6ACB5A-1D25-9645-96E2-4E2B0DE307FD}" srcOrd="0" destOrd="0" presId="urn:microsoft.com/office/officeart/2005/8/layout/hierarchy2"/>
    <dgm:cxn modelId="{6FD64ED3-6D56-024E-B373-3B65953C533D}" type="presParOf" srcId="{9D0A8E06-70AF-E448-BF2E-54686A5B1746}" destId="{7911AE7F-7CB1-5F4A-BBF9-A671B2AD9B2D}" srcOrd="1" destOrd="0" presId="urn:microsoft.com/office/officeart/2005/8/layout/hierarchy2"/>
  </dgm:cxnLst>
  <dgm:bg/>
  <dgm:whole>
    <a:ln w="38100"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F1E9A2-D85D-4C40-A64E-69878FC29578}">
      <dsp:nvSpPr>
        <dsp:cNvPr id="0" name=""/>
        <dsp:cNvSpPr/>
      </dsp:nvSpPr>
      <dsp:spPr>
        <a:xfrm>
          <a:off x="62906" y="637820"/>
          <a:ext cx="2140479" cy="1070239"/>
        </a:xfrm>
        <a:prstGeom prst="roundRect">
          <a:avLst>
            <a:gd name="adj" fmla="val 10000"/>
          </a:avLst>
        </a:prstGeom>
        <a:solidFill>
          <a:srgbClr val="92D05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 err="1"/>
            <a:t>run_files</a:t>
          </a:r>
          <a:endParaRPr lang="en-US" sz="2600" b="1" kern="1200" dirty="0"/>
        </a:p>
      </dsp:txBody>
      <dsp:txXfrm>
        <a:off x="94252" y="669166"/>
        <a:ext cx="2077787" cy="1007547"/>
      </dsp:txXfrm>
    </dsp:sp>
    <dsp:sp modelId="{9BA3BAB5-0E78-B442-8CC6-D668FB22733B}">
      <dsp:nvSpPr>
        <dsp:cNvPr id="0" name=""/>
        <dsp:cNvSpPr/>
      </dsp:nvSpPr>
      <dsp:spPr>
        <a:xfrm rot="11476">
          <a:off x="2203383" y="1156544"/>
          <a:ext cx="827150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827150" y="17775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2596279" y="1153642"/>
        <a:ext cx="41357" cy="41357"/>
      </dsp:txXfrm>
    </dsp:sp>
    <dsp:sp modelId="{EB088486-DE16-674E-9FD4-989C24DF95E4}">
      <dsp:nvSpPr>
        <dsp:cNvPr id="0" name=""/>
        <dsp:cNvSpPr/>
      </dsp:nvSpPr>
      <dsp:spPr>
        <a:xfrm>
          <a:off x="3030531" y="640581"/>
          <a:ext cx="2140479" cy="1070239"/>
        </a:xfrm>
        <a:prstGeom prst="roundRect">
          <a:avLst>
            <a:gd name="adj" fmla="val 10000"/>
          </a:avLst>
        </a:prstGeom>
        <a:solidFill>
          <a:srgbClr val="FF00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EDUSIF</a:t>
          </a:r>
        </a:p>
      </dsp:txBody>
      <dsp:txXfrm>
        <a:off x="3061877" y="671927"/>
        <a:ext cx="2077787" cy="1007547"/>
      </dsp:txXfrm>
    </dsp:sp>
    <dsp:sp modelId="{FF8EEFCA-8054-6342-B711-0388B8D6400E}">
      <dsp:nvSpPr>
        <dsp:cNvPr id="0" name=""/>
        <dsp:cNvSpPr/>
      </dsp:nvSpPr>
      <dsp:spPr>
        <a:xfrm rot="21579894">
          <a:off x="5171003" y="1155506"/>
          <a:ext cx="827138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827138" y="17775"/>
              </a:lnTo>
            </a:path>
          </a:pathLst>
        </a:cu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5563893" y="1152604"/>
        <a:ext cx="41356" cy="41356"/>
      </dsp:txXfrm>
    </dsp:sp>
    <dsp:sp modelId="{7B4704A4-E03F-FF46-9080-36931F7CCD39}">
      <dsp:nvSpPr>
        <dsp:cNvPr id="0" name=""/>
        <dsp:cNvSpPr/>
      </dsp:nvSpPr>
      <dsp:spPr>
        <a:xfrm>
          <a:off x="5998134" y="635744"/>
          <a:ext cx="2140479" cy="1070239"/>
        </a:xfrm>
        <a:prstGeom prst="roundRect">
          <a:avLst>
            <a:gd name="adj" fmla="val 10000"/>
          </a:avLst>
        </a:prstGeom>
        <a:solidFill>
          <a:srgbClr val="FFC0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common</a:t>
          </a:r>
        </a:p>
      </dsp:txBody>
      <dsp:txXfrm>
        <a:off x="6029480" y="667090"/>
        <a:ext cx="2077787" cy="1007547"/>
      </dsp:txXfrm>
    </dsp:sp>
    <dsp:sp modelId="{22F4B5EF-9891-EA4A-B5BA-6C6F5A3DDFF1}">
      <dsp:nvSpPr>
        <dsp:cNvPr id="0" name=""/>
        <dsp:cNvSpPr/>
      </dsp:nvSpPr>
      <dsp:spPr>
        <a:xfrm rot="11278">
          <a:off x="8138611" y="1154468"/>
          <a:ext cx="841683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841683" y="17775"/>
              </a:lnTo>
            </a:path>
          </a:pathLst>
        </a:cu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8538411" y="1151202"/>
        <a:ext cx="42084" cy="42084"/>
      </dsp:txXfrm>
    </dsp:sp>
    <dsp:sp modelId="{6C88655B-E544-B644-BEA6-BCF48AA79D99}">
      <dsp:nvSpPr>
        <dsp:cNvPr id="0" name=""/>
        <dsp:cNvSpPr/>
      </dsp:nvSpPr>
      <dsp:spPr>
        <a:xfrm>
          <a:off x="8980292" y="638505"/>
          <a:ext cx="2140479" cy="1070239"/>
        </a:xfrm>
        <a:prstGeom prst="roundRect">
          <a:avLst>
            <a:gd name="adj" fmla="val 10000"/>
          </a:avLst>
        </a:prstGeom>
        <a:solidFill>
          <a:srgbClr val="FFFF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 err="1"/>
            <a:t>MOF_base</a:t>
          </a:r>
          <a:endParaRPr lang="en-US" sz="2600" kern="1200" dirty="0"/>
        </a:p>
      </dsp:txBody>
      <dsp:txXfrm>
        <a:off x="9011638" y="669851"/>
        <a:ext cx="2077787" cy="1007547"/>
      </dsp:txXfrm>
    </dsp:sp>
    <dsp:sp modelId="{6EC382DF-CA43-0942-BE2A-9C6C813C1A14}">
      <dsp:nvSpPr>
        <dsp:cNvPr id="0" name=""/>
        <dsp:cNvSpPr/>
      </dsp:nvSpPr>
      <dsp:spPr>
        <a:xfrm rot="3341586">
          <a:off x="7812787" y="1769856"/>
          <a:ext cx="1493330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1493330" y="17775"/>
              </a:lnTo>
            </a:path>
          </a:pathLst>
        </a:cu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8522120" y="1750299"/>
        <a:ext cx="74666" cy="74666"/>
      </dsp:txXfrm>
    </dsp:sp>
    <dsp:sp modelId="{9506B70A-1588-A343-8B2C-DFCFF3CDBA88}">
      <dsp:nvSpPr>
        <dsp:cNvPr id="0" name=""/>
        <dsp:cNvSpPr/>
      </dsp:nvSpPr>
      <dsp:spPr>
        <a:xfrm>
          <a:off x="8980292" y="1869280"/>
          <a:ext cx="2140479" cy="1070239"/>
        </a:xfrm>
        <a:prstGeom prst="roundRect">
          <a:avLst>
            <a:gd name="adj" fmla="val 10000"/>
          </a:avLst>
        </a:prstGeom>
        <a:solidFill>
          <a:srgbClr val="FFFF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 err="1"/>
            <a:t>reservoir_base</a:t>
          </a:r>
          <a:endParaRPr lang="en-US" sz="2600" kern="1200" dirty="0"/>
        </a:p>
      </dsp:txBody>
      <dsp:txXfrm>
        <a:off x="9011638" y="1900626"/>
        <a:ext cx="2077787" cy="1007547"/>
      </dsp:txXfrm>
    </dsp:sp>
    <dsp:sp modelId="{6CCA7026-CB39-0645-9E97-EA2B3C1C4455}">
      <dsp:nvSpPr>
        <dsp:cNvPr id="0" name=""/>
        <dsp:cNvSpPr/>
      </dsp:nvSpPr>
      <dsp:spPr>
        <a:xfrm rot="3359579">
          <a:off x="4845137" y="1770894"/>
          <a:ext cx="1478870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1478870" y="17775"/>
              </a:lnTo>
            </a:path>
          </a:pathLst>
        </a:cu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5547600" y="1751698"/>
        <a:ext cx="73943" cy="73943"/>
      </dsp:txXfrm>
    </dsp:sp>
    <dsp:sp modelId="{655E600D-96FC-294F-AD22-BB3290526A31}">
      <dsp:nvSpPr>
        <dsp:cNvPr id="0" name=""/>
        <dsp:cNvSpPr/>
      </dsp:nvSpPr>
      <dsp:spPr>
        <a:xfrm>
          <a:off x="5998134" y="1866519"/>
          <a:ext cx="2140479" cy="1070239"/>
        </a:xfrm>
        <a:prstGeom prst="roundRect">
          <a:avLst>
            <a:gd name="adj" fmla="val 10000"/>
          </a:avLst>
        </a:prstGeom>
        <a:solidFill>
          <a:srgbClr val="FFC0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RUN1</a:t>
          </a:r>
        </a:p>
      </dsp:txBody>
      <dsp:txXfrm>
        <a:off x="6029480" y="1897865"/>
        <a:ext cx="2077787" cy="1007547"/>
      </dsp:txXfrm>
    </dsp:sp>
    <dsp:sp modelId="{7E591DFE-B7E1-B34E-B0CD-C75ACDE19463}">
      <dsp:nvSpPr>
        <dsp:cNvPr id="0" name=""/>
        <dsp:cNvSpPr/>
      </dsp:nvSpPr>
      <dsp:spPr>
        <a:xfrm rot="4283562">
          <a:off x="4288465" y="2386282"/>
          <a:ext cx="2592214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2592214" y="17775"/>
              </a:lnTo>
            </a:path>
          </a:pathLst>
        </a:cu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5519766" y="2339252"/>
        <a:ext cx="129610" cy="129610"/>
      </dsp:txXfrm>
    </dsp:sp>
    <dsp:sp modelId="{C1EBA8D7-0C86-EA49-9343-68400F0430F6}">
      <dsp:nvSpPr>
        <dsp:cNvPr id="0" name=""/>
        <dsp:cNvSpPr/>
      </dsp:nvSpPr>
      <dsp:spPr>
        <a:xfrm>
          <a:off x="5998134" y="3097295"/>
          <a:ext cx="2140479" cy="1070239"/>
        </a:xfrm>
        <a:prstGeom prst="roundRect">
          <a:avLst>
            <a:gd name="adj" fmla="val 10000"/>
          </a:avLst>
        </a:prstGeom>
        <a:solidFill>
          <a:srgbClr val="FFC0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RUN2</a:t>
          </a:r>
        </a:p>
      </dsp:txBody>
      <dsp:txXfrm>
        <a:off x="6029480" y="3128641"/>
        <a:ext cx="2077787" cy="1007547"/>
      </dsp:txXfrm>
    </dsp:sp>
    <dsp:sp modelId="{AF1764ED-9A3C-524D-A6A7-9D1282152557}">
      <dsp:nvSpPr>
        <dsp:cNvPr id="0" name=""/>
        <dsp:cNvSpPr/>
      </dsp:nvSpPr>
      <dsp:spPr>
        <a:xfrm rot="4645482">
          <a:off x="3685082" y="3011848"/>
          <a:ext cx="3798980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3798980" y="17775"/>
              </a:lnTo>
            </a:path>
          </a:pathLst>
        </a:cu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5489597" y="2934649"/>
        <a:ext cx="189949" cy="189949"/>
      </dsp:txXfrm>
    </dsp:sp>
    <dsp:sp modelId="{A03AE80A-8EB3-F446-924F-A08817DD5A04}">
      <dsp:nvSpPr>
        <dsp:cNvPr id="0" name=""/>
        <dsp:cNvSpPr/>
      </dsp:nvSpPr>
      <dsp:spPr>
        <a:xfrm>
          <a:off x="5998134" y="4348427"/>
          <a:ext cx="2140479" cy="1070239"/>
        </a:xfrm>
        <a:prstGeom prst="roundRect">
          <a:avLst>
            <a:gd name="adj" fmla="val 10000"/>
          </a:avLst>
        </a:prstGeom>
        <a:solidFill>
          <a:srgbClr val="FFC0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vert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...</a:t>
          </a:r>
        </a:p>
      </dsp:txBody>
      <dsp:txXfrm>
        <a:off x="6029480" y="4379773"/>
        <a:ext cx="2077787" cy="1007547"/>
      </dsp:txXfrm>
    </dsp:sp>
    <dsp:sp modelId="{675EEA35-C5C7-6A4F-B471-0D985C7B966B}">
      <dsp:nvSpPr>
        <dsp:cNvPr id="0" name=""/>
        <dsp:cNvSpPr/>
      </dsp:nvSpPr>
      <dsp:spPr>
        <a:xfrm rot="4670567">
          <a:off x="707607" y="3007487"/>
          <a:ext cx="3789633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3789633" y="17775"/>
              </a:lnTo>
            </a:path>
          </a:pathLst>
        </a:cu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2507683" y="2930522"/>
        <a:ext cx="189481" cy="189481"/>
      </dsp:txXfrm>
    </dsp:sp>
    <dsp:sp modelId="{CC6ACB5A-1D25-9645-96E2-4E2B0DE307FD}">
      <dsp:nvSpPr>
        <dsp:cNvPr id="0" name=""/>
        <dsp:cNvSpPr/>
      </dsp:nvSpPr>
      <dsp:spPr>
        <a:xfrm>
          <a:off x="3001463" y="4342465"/>
          <a:ext cx="2140479" cy="1070239"/>
        </a:xfrm>
        <a:prstGeom prst="roundRect">
          <a:avLst>
            <a:gd name="adj" fmla="val 10000"/>
          </a:avLst>
        </a:prstGeom>
        <a:solidFill>
          <a:srgbClr val="FF00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vert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...</a:t>
          </a:r>
        </a:p>
      </dsp:txBody>
      <dsp:txXfrm>
        <a:off x="3032809" y="4373811"/>
        <a:ext cx="2077787" cy="10075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40.png>
</file>

<file path=ppt/media/image15.png>
</file>

<file path=ppt/media/image16.png>
</file>

<file path=ppt/media/image160.png>
</file>

<file path=ppt/media/image17.tiff>
</file>

<file path=ppt/media/image18.tiff>
</file>

<file path=ppt/media/image19.tiff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tiff>
</file>

<file path=ppt/media/image28.png>
</file>

<file path=ppt/media/image29.png>
</file>

<file path=ppt/media/image3.tiff>
</file>

<file path=ppt/media/image30.png>
</file>

<file path=ppt/media/image31.png>
</file>

<file path=ppt/media/image32.png>
</file>

<file path=ppt/media/image33.png>
</file>

<file path=ppt/media/image330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tiff>
</file>

<file path=ppt/media/image42.png>
</file>

<file path=ppt/media/image43.tiff>
</file>

<file path=ppt/media/image430.png>
</file>

<file path=ppt/media/image44.png>
</file>

<file path=ppt/media/image440.png>
</file>

<file path=ppt/media/image45.png>
</file>

<file path=ppt/media/image450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10.png>
</file>

<file path=ppt/media/image52.png>
</file>

<file path=ppt/media/image53.png>
</file>

<file path=ppt/media/image54.png>
</file>

<file path=ppt/media/image55.png>
</file>

<file path=ppt/media/image56.tiff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20.png>
</file>

<file path=ppt/media/image63.png>
</file>

<file path=ppt/media/image66.png>
</file>

<file path=ppt/media/image7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9.tiff>
</file>

<file path=ppt/media/image91.png>
</file>

<file path=ppt/media/image92.png>
</file>

<file path=ppt/media/image93.png>
</file>

<file path=ppt/media/image9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38E95F-430F-41A9-870A-45C0D349F1C5}" type="datetimeFigureOut">
              <a:rPr lang="en-US" smtClean="0"/>
              <a:t>11/9/19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B4524-8231-4097-BAFA-850A31B53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212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1- MC simulation engine </a:t>
            </a:r>
          </a:p>
          <a:p>
            <a:r>
              <a:rPr lang="en-US" baseline="0" dirty="0"/>
              <a:t>2- Developed by </a:t>
            </a:r>
            <a:r>
              <a:rPr lang="en-US" baseline="0" dirty="0" err="1"/>
              <a:t>potoff</a:t>
            </a:r>
            <a:r>
              <a:rPr lang="en-US" baseline="0" dirty="0"/>
              <a:t> group &amp; </a:t>
            </a:r>
            <a:r>
              <a:rPr lang="en-US" baseline="0" dirty="0" err="1"/>
              <a:t>schwibert</a:t>
            </a:r>
            <a:endParaRPr lang="en-US" baseline="0" dirty="0"/>
          </a:p>
          <a:p>
            <a:r>
              <a:rPr lang="en-US" baseline="0" dirty="0"/>
              <a:t>3- Developed for running on CPU and GPU</a:t>
            </a:r>
          </a:p>
          <a:p>
            <a:endParaRPr lang="en-US" baseline="0" dirty="0"/>
          </a:p>
          <a:p>
            <a:r>
              <a:rPr lang="en-US" baseline="0" dirty="0"/>
              <a:t>4- CPU system size &lt; 10,000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5- GPU  system size &gt; 10,000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0CB5C8-3F63-DA40-A3B2-40A35631BD9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0235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627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6118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them where they need to modify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5075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Make sure everyone have modified the xml file correctly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9478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them how HTS will setup the directory for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6596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them to take a look a the config file for </a:t>
            </a:r>
            <a:r>
              <a:rPr lang="en-US" dirty="0" err="1"/>
              <a:t>run_files</a:t>
            </a:r>
            <a:r>
              <a:rPr lang="en-US" dirty="0"/>
              <a:t>/EDUSIF/RUN1-FUGACITY-1.0-TEMPERATURE-298/</a:t>
            </a:r>
            <a:r>
              <a:rPr lang="en-US" dirty="0" err="1"/>
              <a:t>in.conf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1067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extracting the data, show tell them about console output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6912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Before extracting the data, show tell them about Block output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1024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output file when Production is running!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6680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52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CB5C8-3F63-DA40-A3B2-40A35631BD9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6560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860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HTS need the single molecule PDB and topology file for adsorbate, to generate the PDB and PSF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5936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more directories in the BUILD, but to add a new adsorbate, we just need to:</a:t>
            </a:r>
          </a:p>
          <a:p>
            <a:r>
              <a:rPr lang="en-US" dirty="0"/>
              <a:t>1- Add single </a:t>
            </a:r>
            <a:r>
              <a:rPr lang="en-US" dirty="0" err="1"/>
              <a:t>pdb</a:t>
            </a:r>
            <a:r>
              <a:rPr lang="en-US" dirty="0"/>
              <a:t> file to “</a:t>
            </a:r>
            <a:r>
              <a:rPr lang="en-US" dirty="0" err="1"/>
              <a:t>pdb</a:t>
            </a:r>
            <a:r>
              <a:rPr lang="en-US" dirty="0"/>
              <a:t>” directory</a:t>
            </a:r>
          </a:p>
          <a:p>
            <a:r>
              <a:rPr lang="en-US" dirty="0"/>
              <a:t>2- Add the adsorbate topology and parameter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6039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6918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Teach them about topology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11444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3810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85042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Transition to what to do next, setting up the parameter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43063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Teach them how to set the bonds and angle parameter, specially how to fix the bond and angle.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63160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Teach them how to set the nonbonded parameters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7749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12497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89561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40103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Transition to what to do next, setting up the simulation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4251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91701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01390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CB5C8-3F63-DA40-A3B2-40A35631BD9E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54367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73266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010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06476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0152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F3CBF8-222F-439B-916E-DAA18536C8C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6784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83883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Green box means, we already performed the simulation</a:t>
            </a:r>
          </a:p>
          <a:p>
            <a:r>
              <a:rPr lang="en-US" dirty="0"/>
              <a:t>Red box means, they should do it in the workshop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93880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need to explain them which keyword means what. Most importantly, the </a:t>
            </a:r>
            <a:r>
              <a:rPr lang="en-US" dirty="0" err="1"/>
              <a:t>initialState</a:t>
            </a:r>
            <a:r>
              <a:rPr lang="en-US" dirty="0"/>
              <a:t> and </a:t>
            </a:r>
            <a:r>
              <a:rPr lang="en-US" dirty="0" err="1"/>
              <a:t>LmabdaVDW</a:t>
            </a:r>
            <a:r>
              <a:rPr lang="en-US" dirty="0"/>
              <a:t> keyword.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80953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F2H6 in hexadecane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42281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31625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2733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Tell them how hard it is to setup the simulation for adsorption manually.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727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than 5000 MOFs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0717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Charge are DFT-optimized in </a:t>
            </a:r>
            <a:r>
              <a:rPr lang="en-US" dirty="0" err="1"/>
              <a:t>ddec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4802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8222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now they should understand the fields in xml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160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2BD62-8B1E-0C4C-A169-58C6C0EE3644}" type="datetime1">
              <a:rPr lang="en-US" smtClean="0"/>
              <a:t>11/9/19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1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72A48-8B8C-614E-AC23-53C961EEB1E2}" type="datetime1">
              <a:rPr lang="en-US" smtClean="0"/>
              <a:t>11/9/19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117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959D0-1A09-D443-9931-E5809139B0D2}" type="datetime1">
              <a:rPr lang="en-US" smtClean="0"/>
              <a:t>11/9/19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5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953F9-7D26-DB44-8C5B-BE15DBBFD014}" type="datetime1">
              <a:rPr lang="en-US" smtClean="0"/>
              <a:t>11/9/19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90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32D43-1E50-8C4A-92BC-F757C3E40294}" type="datetime1">
              <a:rPr lang="en-US" smtClean="0"/>
              <a:t>11/9/19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122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E69F9-7DB8-EB4C-93F1-B5302A386828}" type="datetime1">
              <a:rPr lang="en-US" smtClean="0"/>
              <a:t>11/9/19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41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A0540-C314-0D4B-94FF-41AB1F63EAD9}" type="datetime1">
              <a:rPr lang="en-US" smtClean="0"/>
              <a:t>11/9/19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692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3155D-0B6C-DA4E-BACF-B6DCDD96777C}" type="datetime1">
              <a:rPr lang="en-US" smtClean="0"/>
              <a:t>11/9/19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900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E57E3-84F5-8C43-9CCF-17E54710F559}" type="datetime1">
              <a:rPr lang="en-US" smtClean="0"/>
              <a:t>11/9/19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45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00FF9-A357-1246-B022-A6D23ECB2EF2}" type="datetime1">
              <a:rPr lang="en-US" smtClean="0"/>
              <a:t>11/9/19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322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F0360-A9C5-464C-8921-26763DA6F377}" type="datetime1">
              <a:rPr lang="en-US" smtClean="0"/>
              <a:t>11/9/19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555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B9182-F4A7-444D-B88A-FB8E5CD354A6}" type="datetime1">
              <a:rPr lang="en-US" smtClean="0"/>
              <a:t>11/9/19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904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iff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tiff"/><Relationship Id="rId3" Type="http://schemas.openxmlformats.org/officeDocument/2006/relationships/image" Target="../media/image430.png"/><Relationship Id="rId7" Type="http://schemas.openxmlformats.org/officeDocument/2006/relationships/image" Target="../media/image1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0.png"/><Relationship Id="rId10" Type="http://schemas.openxmlformats.org/officeDocument/2006/relationships/image" Target="../media/image20.png"/><Relationship Id="rId4" Type="http://schemas.openxmlformats.org/officeDocument/2006/relationships/image" Target="../media/image440.png"/><Relationship Id="rId9" Type="http://schemas.openxmlformats.org/officeDocument/2006/relationships/image" Target="../media/image19.tif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hyperlink" Target="https://github.com/GOMC-WSU/Workshop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MC-WSU/Workshop" TargetMode="External"/><Relationship Id="rId2" Type="http://schemas.openxmlformats.org/officeDocument/2006/relationships/hyperlink" Target="https://github.com/msoroush/Workshop.gi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GOMC-WSU/Workshop/tree/AIChE2019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0.png"/><Relationship Id="rId4" Type="http://schemas.openxmlformats.org/officeDocument/2006/relationships/image" Target="../media/image43.tif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60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3.png"/><Relationship Id="rId5" Type="http://schemas.openxmlformats.org/officeDocument/2006/relationships/image" Target="../media/image620.png"/><Relationship Id="rId4" Type="http://schemas.openxmlformats.org/officeDocument/2006/relationships/image" Target="../media/image49.png"/><Relationship Id="rId9" Type="http://schemas.openxmlformats.org/officeDocument/2006/relationships/hyperlink" Target="http://stackoverflow.com/questions/12294718/how-to-create-a-cross-as-a-template-to-checkbox" TargetMode="Externa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76.png"/><Relationship Id="rId3" Type="http://schemas.openxmlformats.org/officeDocument/2006/relationships/image" Target="../media/image66.png"/><Relationship Id="rId7" Type="http://schemas.openxmlformats.org/officeDocument/2006/relationships/image" Target="../media/image55.png"/><Relationship Id="rId12" Type="http://schemas.openxmlformats.org/officeDocument/2006/relationships/image" Target="../media/image7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4.png"/><Relationship Id="rId11" Type="http://schemas.openxmlformats.org/officeDocument/2006/relationships/image" Target="../media/image74.png"/><Relationship Id="rId5" Type="http://schemas.openxmlformats.org/officeDocument/2006/relationships/image" Target="../media/image53.png"/><Relationship Id="rId15" Type="http://schemas.openxmlformats.org/officeDocument/2006/relationships/image" Target="../media/image78.png"/><Relationship Id="rId10" Type="http://schemas.openxmlformats.org/officeDocument/2006/relationships/image" Target="../media/image73.png"/><Relationship Id="rId4" Type="http://schemas.openxmlformats.org/officeDocument/2006/relationships/image" Target="../media/image52.png"/><Relationship Id="rId9" Type="http://schemas.openxmlformats.org/officeDocument/2006/relationships/image" Target="../media/image72.png"/><Relationship Id="rId14" Type="http://schemas.openxmlformats.org/officeDocument/2006/relationships/image" Target="../media/image77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tif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7.png"/><Relationship Id="rId3" Type="http://schemas.openxmlformats.org/officeDocument/2006/relationships/image" Target="../media/image82.png"/><Relationship Id="rId7" Type="http://schemas.openxmlformats.org/officeDocument/2006/relationships/image" Target="../media/image8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5.png"/><Relationship Id="rId5" Type="http://schemas.openxmlformats.org/officeDocument/2006/relationships/image" Target="../media/image84.png"/><Relationship Id="rId4" Type="http://schemas.openxmlformats.org/officeDocument/2006/relationships/image" Target="../media/image83.png"/><Relationship Id="rId9" Type="http://schemas.openxmlformats.org/officeDocument/2006/relationships/image" Target="../media/image88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chemistry/alchemlyb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msoroush/alchemical-analysis" TargetMode="Externa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msoroush/alchemical-analysis" TargetMode="External"/><Relationship Id="rId3" Type="http://schemas.openxmlformats.org/officeDocument/2006/relationships/image" Target="../media/image57.png"/><Relationship Id="rId7" Type="http://schemas.openxmlformats.org/officeDocument/2006/relationships/image" Target="../media/image9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1.png"/><Relationship Id="rId5" Type="http://schemas.openxmlformats.org/officeDocument/2006/relationships/image" Target="cid:27a3e9fb-48b8-4c30-8fff-cb9f5b455af4" TargetMode="External"/><Relationship Id="rId4" Type="http://schemas.openxmlformats.org/officeDocument/2006/relationships/image" Target="../media/image58.png"/><Relationship Id="rId9" Type="http://schemas.openxmlformats.org/officeDocument/2006/relationships/hyperlink" Target="https://github.com/alchemistry/alchemlyb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9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10" Type="http://schemas.openxmlformats.org/officeDocument/2006/relationships/image" Target="../media/image15.png"/><Relationship Id="rId4" Type="http://schemas.openxmlformats.org/officeDocument/2006/relationships/image" Target="../media/image9.tiff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038944"/>
            <a:ext cx="12192000" cy="990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</a:rPr>
              <a:t>Hands-On With Monte Carlo Simulations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282888"/>
            <a:ext cx="9144000" cy="129540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Mohammad </a:t>
            </a:r>
            <a:r>
              <a:rPr lang="en-US" dirty="0" err="1"/>
              <a:t>Soroush</a:t>
            </a:r>
            <a:r>
              <a:rPr lang="en-US" dirty="0"/>
              <a:t> </a:t>
            </a:r>
            <a:r>
              <a:rPr lang="en-US" dirty="0" err="1"/>
              <a:t>Barhaghi</a:t>
            </a:r>
            <a:r>
              <a:rPr lang="en-US" dirty="0"/>
              <a:t>†, </a:t>
            </a:r>
            <a:r>
              <a:rPr lang="en-US" dirty="0" err="1"/>
              <a:t>Younes</a:t>
            </a:r>
            <a:r>
              <a:rPr lang="en-US" dirty="0"/>
              <a:t> </a:t>
            </a:r>
            <a:r>
              <a:rPr lang="en-US" dirty="0" err="1"/>
              <a:t>Nejahi</a:t>
            </a:r>
            <a:r>
              <a:rPr lang="en-US" dirty="0"/>
              <a:t>‡, Loren </a:t>
            </a:r>
            <a:r>
              <a:rPr lang="en-US" dirty="0" err="1"/>
              <a:t>Schwiebert</a:t>
            </a:r>
            <a:r>
              <a:rPr lang="en-US" dirty="0"/>
              <a:t>‡, and Jeffrey Potoff† </a:t>
            </a:r>
          </a:p>
          <a:p>
            <a:r>
              <a:rPr lang="en-US" sz="2300" dirty="0"/>
              <a:t>† Department of Chemical Engineering &amp; Materials Science, College of Engineering, </a:t>
            </a:r>
          </a:p>
          <a:p>
            <a:r>
              <a:rPr lang="en-US" sz="2300" dirty="0"/>
              <a:t>‡ Department of Computer Science, College of Engineering, Wayne State University, Detroit, MI, </a:t>
            </a:r>
          </a:p>
          <a:p>
            <a:r>
              <a:rPr lang="en-US" sz="2300" dirty="0"/>
              <a:t>USA 48202 </a:t>
            </a:r>
          </a:p>
          <a:p>
            <a:endParaRPr lang="en-US" dirty="0"/>
          </a:p>
        </p:txBody>
      </p:sp>
      <p:pic>
        <p:nvPicPr>
          <p:cNvPr id="4" name="Picture 16" descr="C:\Users\Jason\School\Research\Publications_Common_Assets\GOMC_Full_Siz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2" y="186587"/>
            <a:ext cx="4152896" cy="3673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14F07B-CD91-D441-937E-975E88D02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7167" y="354841"/>
            <a:ext cx="2261665" cy="14630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589AA6-4D2C-6E4E-AD5C-A4A63F06F9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21" y="354841"/>
            <a:ext cx="2928147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302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Generating PSF file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03FD58-58A2-E142-8B64-413496BB0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10</a:t>
            </a:fld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2B07659-542D-F04E-8BCE-81D93A905C36}"/>
              </a:ext>
            </a:extLst>
          </p:cNvPr>
          <p:cNvSpPr/>
          <p:nvPr/>
        </p:nvSpPr>
        <p:spPr>
          <a:xfrm>
            <a:off x="4915541" y="1795291"/>
            <a:ext cx="2169829" cy="13829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VMD</a:t>
            </a:r>
            <a:endParaRPr lang="en-US" sz="1200" b="1" dirty="0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1A36B96-F97C-C645-B5F8-D566812CE435}"/>
              </a:ext>
            </a:extLst>
          </p:cNvPr>
          <p:cNvSpPr/>
          <p:nvPr/>
        </p:nvSpPr>
        <p:spPr>
          <a:xfrm>
            <a:off x="647111" y="1795291"/>
            <a:ext cx="3120887" cy="138291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Packed molecule</a:t>
            </a:r>
          </a:p>
          <a:p>
            <a:pPr algn="ctr"/>
            <a:r>
              <a:rPr lang="en-US" sz="2800" dirty="0"/>
              <a:t>PDB file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020FC33E-915C-F047-9CD5-16E0DE103CC9}"/>
              </a:ext>
            </a:extLst>
          </p:cNvPr>
          <p:cNvSpPr/>
          <p:nvPr/>
        </p:nvSpPr>
        <p:spPr>
          <a:xfrm>
            <a:off x="8232913" y="1795291"/>
            <a:ext cx="3120887" cy="1382912"/>
          </a:xfrm>
          <a:prstGeom prst="roundRect">
            <a:avLst/>
          </a:prstGeom>
          <a:solidFill>
            <a:srgbClr val="92D050"/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PDB and PSF file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E46BBE78-210D-7048-9018-F500D2B8E9A4}"/>
              </a:ext>
            </a:extLst>
          </p:cNvPr>
          <p:cNvSpPr/>
          <p:nvPr/>
        </p:nvSpPr>
        <p:spPr>
          <a:xfrm>
            <a:off x="3789106" y="2247859"/>
            <a:ext cx="1126435" cy="414130"/>
          </a:xfrm>
          <a:prstGeom prst="rightArrow">
            <a:avLst>
              <a:gd name="adj1" fmla="val 50000"/>
              <a:gd name="adj2" fmla="val 8200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E91450F7-109E-CE4B-94CE-CE4477DB2A27}"/>
              </a:ext>
            </a:extLst>
          </p:cNvPr>
          <p:cNvSpPr/>
          <p:nvPr/>
        </p:nvSpPr>
        <p:spPr>
          <a:xfrm>
            <a:off x="7095924" y="2247859"/>
            <a:ext cx="1126435" cy="414130"/>
          </a:xfrm>
          <a:prstGeom prst="rightArrow">
            <a:avLst>
              <a:gd name="adj1" fmla="val 50000"/>
              <a:gd name="adj2" fmla="val 82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13A774E3-BA12-6C48-BEB7-A39170BD2428}"/>
              </a:ext>
            </a:extLst>
          </p:cNvPr>
          <p:cNvSpPr/>
          <p:nvPr/>
        </p:nvSpPr>
        <p:spPr>
          <a:xfrm rot="16200000">
            <a:off x="5413486" y="3558107"/>
            <a:ext cx="1173939" cy="414130"/>
          </a:xfrm>
          <a:prstGeom prst="rightArrow">
            <a:avLst>
              <a:gd name="adj1" fmla="val 50000"/>
              <a:gd name="adj2" fmla="val 8200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02D13B1-A1B7-3044-954E-CACF1C9207E1}"/>
              </a:ext>
            </a:extLst>
          </p:cNvPr>
          <p:cNvSpPr/>
          <p:nvPr/>
        </p:nvSpPr>
        <p:spPr>
          <a:xfrm>
            <a:off x="4104004" y="4352142"/>
            <a:ext cx="3792902" cy="1946664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Topology file :</a:t>
            </a:r>
          </a:p>
          <a:p>
            <a:pPr algn="ctr"/>
            <a:r>
              <a:rPr lang="en-US" sz="2800" dirty="0"/>
              <a:t>Atom type, charge</a:t>
            </a:r>
          </a:p>
          <a:p>
            <a:pPr algn="ctr"/>
            <a:r>
              <a:rPr lang="en-US" sz="2800" dirty="0"/>
              <a:t>bonds</a:t>
            </a:r>
          </a:p>
        </p:txBody>
      </p:sp>
    </p:spTree>
    <p:extLst>
      <p:ext uri="{BB962C8B-B14F-4D97-AF65-F5344CB8AC3E}">
        <p14:creationId xmlns:p14="http://schemas.microsoft.com/office/powerpoint/2010/main" val="1740450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3AE899CF-814F-5140-ADAB-7CFAB25F08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41528">
            <a:off x="782931" y="1281684"/>
            <a:ext cx="4767564" cy="4846320"/>
          </a:xfrm>
          <a:prstGeom prst="trapezoid">
            <a:avLst>
              <a:gd name="adj" fmla="val 0"/>
            </a:avLst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Grand Canonical Monte Carlo Example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838200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37545295-70A4-064D-88BD-6A0DDCAE8953}"/>
              </a:ext>
            </a:extLst>
          </p:cNvPr>
          <p:cNvSpPr/>
          <p:nvPr/>
        </p:nvSpPr>
        <p:spPr>
          <a:xfrm>
            <a:off x="5878158" y="1948495"/>
            <a:ext cx="5189838" cy="4281920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5F031E-53FA-714B-AC2F-8FDF13BDFA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7165" y="2253036"/>
            <a:ext cx="604911" cy="5486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7BC5D47-A04C-CE4C-9B71-F279F4FF19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264" y="2171192"/>
            <a:ext cx="604911" cy="5486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E076E28-1029-FB49-8B94-6F21AA341A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8258" y="2531927"/>
            <a:ext cx="604911" cy="548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A7986B8-FF14-DD46-A6EF-E9F34DEDD1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29" y="4314878"/>
            <a:ext cx="604911" cy="5486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FF4A5C-35D1-1C4B-A756-8B2AB10C63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3260" y="2986709"/>
            <a:ext cx="453224" cy="54864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24CAC93-07ED-7645-AAAE-89AE9FCFE3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0216" y="2171192"/>
            <a:ext cx="453224" cy="54864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743F632-2B9B-3346-A039-CB280FC087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11307" y="3261029"/>
            <a:ext cx="453224" cy="54864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AE3C667-93B4-E04D-9E16-1BD9267EA3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7417" y="5460937"/>
            <a:ext cx="453224" cy="5486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0C91F96-AC32-794E-A6DD-5F256410FB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62076" y="5399115"/>
            <a:ext cx="453224" cy="54864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0D24210-4A08-6742-AEC4-049462DB81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1352" y="3815135"/>
            <a:ext cx="542677" cy="54864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606BA1F-2418-1C4D-AE71-A1EDA2846F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91549" y="5399115"/>
            <a:ext cx="542677" cy="54864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CBD4CEE-EC29-064A-9D21-3CC664F47A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23614" y="4189143"/>
            <a:ext cx="542677" cy="548640"/>
          </a:xfrm>
          <a:prstGeom prst="rect">
            <a:avLst/>
          </a:prstGeom>
        </p:spPr>
      </p:pic>
      <p:sp>
        <p:nvSpPr>
          <p:cNvPr id="22" name="Arc 21">
            <a:extLst>
              <a:ext uri="{FF2B5EF4-FFF2-40B4-BE49-F238E27FC236}">
                <a16:creationId xmlns:a16="http://schemas.microsoft.com/office/drawing/2014/main" id="{F2080515-4779-5E46-9479-340F87973374}"/>
              </a:ext>
            </a:extLst>
          </p:cNvPr>
          <p:cNvSpPr/>
          <p:nvPr/>
        </p:nvSpPr>
        <p:spPr>
          <a:xfrm rot="20487543">
            <a:off x="582577" y="2640470"/>
            <a:ext cx="7845280" cy="3398437"/>
          </a:xfrm>
          <a:prstGeom prst="arc">
            <a:avLst>
              <a:gd name="adj1" fmla="val 13888775"/>
              <a:gd name="adj2" fmla="val 21036525"/>
            </a:avLst>
          </a:prstGeom>
          <a:ln w="38100">
            <a:solidFill>
              <a:srgbClr val="00B050"/>
            </a:solidFill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5342C6C-5571-C148-AC32-D7284F73B3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5386" y="5193495"/>
            <a:ext cx="542677" cy="54864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351D54F-DC7D-FB49-90C1-5D8DF2CA57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5934" y="5501684"/>
            <a:ext cx="453224" cy="54864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138C966-671D-EF4C-B268-BBBCE843B5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6724" y="3809669"/>
            <a:ext cx="604911" cy="54864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8CDB148-8ACC-ED41-AC0B-D70B6FDD9D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9037" y="4519077"/>
            <a:ext cx="604911" cy="54864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466FCF9-D4CD-C742-A069-891EEC0A21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5934" y="3231469"/>
            <a:ext cx="453224" cy="54864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0A6C5FD-B342-794E-BAB2-AB09114D46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7442" y="4664907"/>
            <a:ext cx="542677" cy="54864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3B2459F-BB97-6343-8594-C62CB04D3D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04296" y="3505789"/>
            <a:ext cx="542677" cy="54864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27478C-526B-CC43-AF7B-751C9A73F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6418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551" y="349899"/>
            <a:ext cx="7886700" cy="748145"/>
          </a:xfrm>
        </p:spPr>
        <p:txBody>
          <a:bodyPr/>
          <a:lstStyle/>
          <a:p>
            <a:r>
              <a:rPr lang="en-US" dirty="0"/>
              <a:t>Grand Canonical Monte Carlo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12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7464" y="1477463"/>
            <a:ext cx="106466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Acceptance criteria for molecule swap in Grand Canonical ensemble Monte Carlo (GCMC).</a:t>
            </a:r>
            <a:endParaRPr lang="en-US" sz="2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D8212AD-0C69-DF42-AA7C-D8E909ED4151}"/>
                  </a:ext>
                </a:extLst>
              </p:cNvPr>
              <p:cNvSpPr/>
              <p:nvPr/>
            </p:nvSpPr>
            <p:spPr>
              <a:xfrm>
                <a:off x="797464" y="2522315"/>
                <a:ext cx="5704382" cy="7936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num>
                                    <m:den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D8212AD-0C69-DF42-AA7C-D8E909ED41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2522315"/>
                <a:ext cx="5704382" cy="793679"/>
              </a:xfrm>
              <a:prstGeom prst="rect">
                <a:avLst/>
              </a:prstGeom>
              <a:blipFill>
                <a:blip r:embed="rId3"/>
                <a:stretch>
                  <a:fillRect b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DD689A6-35F6-2F4E-A60D-F241E26CB787}"/>
                  </a:ext>
                </a:extLst>
              </p:cNvPr>
              <p:cNvSpPr/>
              <p:nvPr/>
            </p:nvSpPr>
            <p:spPr>
              <a:xfrm>
                <a:off x="797464" y="3332232"/>
                <a:ext cx="5341654" cy="7936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num>
                                    <m:den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DD689A6-35F6-2F4E-A60D-F241E26CB7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3332232"/>
                <a:ext cx="5341654" cy="793679"/>
              </a:xfrm>
              <a:prstGeom prst="rect">
                <a:avLst/>
              </a:prstGeom>
              <a:blipFill>
                <a:blip r:embed="rId4"/>
                <a:stretch>
                  <a:fillRect b="-46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3F0B154-AFDA-C84E-85D8-9CABCC3C4526}"/>
                  </a:ext>
                </a:extLst>
              </p:cNvPr>
              <p:cNvSpPr/>
              <p:nvPr/>
            </p:nvSpPr>
            <p:spPr>
              <a:xfrm>
                <a:off x="797464" y="4846328"/>
                <a:ext cx="5239190" cy="8043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num>
                                    <m:den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3F0B154-AFDA-C84E-85D8-9CABCC3C45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4846328"/>
                <a:ext cx="5239190" cy="804387"/>
              </a:xfrm>
              <a:prstGeom prst="rect">
                <a:avLst/>
              </a:prstGeom>
              <a:blipFill>
                <a:blip r:embed="rId5"/>
                <a:stretch>
                  <a:fillRect b="-46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3EBBCCCA-F66D-7042-9D0F-8B266DB6E2BC}"/>
                  </a:ext>
                </a:extLst>
              </p:cNvPr>
              <p:cNvSpPr/>
              <p:nvPr/>
            </p:nvSpPr>
            <p:spPr>
              <a:xfrm>
                <a:off x="797464" y="5656245"/>
                <a:ext cx="5026954" cy="84850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num>
                                    <m:den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3EBBCCCA-F66D-7042-9D0F-8B266DB6E2B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5656245"/>
                <a:ext cx="5026954" cy="848502"/>
              </a:xfrm>
              <a:prstGeom prst="rect">
                <a:avLst/>
              </a:prstGeom>
              <a:blipFill>
                <a:blip r:embed="rId6"/>
                <a:stretch>
                  <a:fillRect b="-102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06002C0E-C9AB-8249-AEF4-49AC2F6F4A6E}"/>
              </a:ext>
            </a:extLst>
          </p:cNvPr>
          <p:cNvSpPr/>
          <p:nvPr/>
        </p:nvSpPr>
        <p:spPr>
          <a:xfrm>
            <a:off x="928551" y="2101046"/>
            <a:ext cx="26054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Chemical Potential (K)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77D0C4B-EEDB-7C43-9FDE-8676E30238B2}"/>
              </a:ext>
            </a:extLst>
          </p:cNvPr>
          <p:cNvSpPr/>
          <p:nvPr/>
        </p:nvSpPr>
        <p:spPr>
          <a:xfrm>
            <a:off x="928550" y="4440688"/>
            <a:ext cx="26054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Fugacity (bar)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D2DF37-0532-1B41-A6AA-765CDA44A9C0}"/>
              </a:ext>
            </a:extLst>
          </p:cNvPr>
          <p:cNvGrpSpPr/>
          <p:nvPr/>
        </p:nvGrpSpPr>
        <p:grpSpPr>
          <a:xfrm>
            <a:off x="6632932" y="1986790"/>
            <a:ext cx="5189838" cy="4281920"/>
            <a:chOff x="6632932" y="1877573"/>
            <a:chExt cx="5189838" cy="428192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D623574-093B-724B-AEA7-34B74DB49898}"/>
                </a:ext>
              </a:extLst>
            </p:cNvPr>
            <p:cNvSpPr/>
            <p:nvPr/>
          </p:nvSpPr>
          <p:spPr>
            <a:xfrm>
              <a:off x="6632932" y="1877573"/>
              <a:ext cx="5189838" cy="4281920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66BFED3-2425-484E-A035-225726711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536785" y="2230316"/>
              <a:ext cx="604911" cy="54864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D07E08B1-B161-294E-8ECC-631258869A6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923884" y="2148472"/>
              <a:ext cx="604911" cy="54864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FACACD6D-E207-6D40-B103-3930C5E1B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427878" y="2311497"/>
              <a:ext cx="604911" cy="548640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C87D98A-CEE8-A94E-B9E2-CF62194CD6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283649" y="4292158"/>
              <a:ext cx="604911" cy="54864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6772D48-D0AE-1B4E-874C-46BC1FB2E95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132880" y="2963989"/>
              <a:ext cx="453224" cy="54864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6BB127DC-D13E-4F42-AD90-A917DBB01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509836" y="2148472"/>
              <a:ext cx="453224" cy="54864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D374097B-7269-0E48-8622-C003CE643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990927" y="3238309"/>
              <a:ext cx="453224" cy="548640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92E63CEC-915D-2749-B7A7-E67EE2371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057037" y="5438217"/>
              <a:ext cx="453224" cy="54864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0C506AA-0883-2245-B973-B5802D799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141696" y="5376395"/>
              <a:ext cx="453224" cy="54864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D309BB0-D56E-F642-8234-B42750CDA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40972" y="3792415"/>
              <a:ext cx="542677" cy="548640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9A8F8EB8-5E81-9F4C-B7E1-78659C6D104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371169" y="5376395"/>
              <a:ext cx="542677" cy="54864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01E92A1D-0059-DE45-B7A8-7873C38F9D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503234" y="4166423"/>
              <a:ext cx="542677" cy="54864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06BEE4B1-0008-AB42-81C7-7B227CFC4F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72" b="2517"/>
            <a:stretch/>
          </p:blipFill>
          <p:spPr>
            <a:xfrm>
              <a:off x="7601891" y="2947377"/>
              <a:ext cx="3067326" cy="2194560"/>
            </a:xfrm>
            <a:prstGeom prst="rect">
              <a:avLst/>
            </a:prstGeom>
          </p:spPr>
        </p:pic>
        <p:sp>
          <p:nvSpPr>
            <p:cNvPr id="20" name="Arc 19">
              <a:extLst>
                <a:ext uri="{FF2B5EF4-FFF2-40B4-BE49-F238E27FC236}">
                  <a16:creationId xmlns:a16="http://schemas.microsoft.com/office/drawing/2014/main" id="{2FD341DD-CDB4-0A4E-9417-412BEF2FC7B3}"/>
                </a:ext>
              </a:extLst>
            </p:cNvPr>
            <p:cNvSpPr/>
            <p:nvPr/>
          </p:nvSpPr>
          <p:spPr>
            <a:xfrm rot="15252166">
              <a:off x="8691814" y="3142078"/>
              <a:ext cx="2873829" cy="3145971"/>
            </a:xfrm>
            <a:prstGeom prst="arc">
              <a:avLst>
                <a:gd name="adj1" fmla="val 14488986"/>
                <a:gd name="adj2" fmla="val 20070333"/>
              </a:avLst>
            </a:prstGeom>
            <a:ln w="28575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C1D7C257-A657-0847-B137-622AD3DDD3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825006" y="5170775"/>
              <a:ext cx="542677" cy="54864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CD30BBA-753C-9D47-83B0-F6A0D36C2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135554" y="5478964"/>
              <a:ext cx="453224" cy="5486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97845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PDB/PSF for adsorbent, manually: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36170CD-242A-154C-AD3E-65FE573C9265}"/>
              </a:ext>
            </a:extLst>
          </p:cNvPr>
          <p:cNvGrpSpPr>
            <a:grpSpLocks noChangeAspect="1"/>
          </p:cNvGrpSpPr>
          <p:nvPr/>
        </p:nvGrpSpPr>
        <p:grpSpPr>
          <a:xfrm>
            <a:off x="365354" y="2337084"/>
            <a:ext cx="5629595" cy="3749040"/>
            <a:chOff x="300037" y="828920"/>
            <a:chExt cx="8597450" cy="572549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75ADD68-287A-D94B-A3E8-D58FE8BF0181}"/>
                </a:ext>
              </a:extLst>
            </p:cNvPr>
            <p:cNvSpPr/>
            <p:nvPr/>
          </p:nvSpPr>
          <p:spPr>
            <a:xfrm>
              <a:off x="1636147" y="995986"/>
              <a:ext cx="5472752" cy="555842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8F7E4EF-829A-F649-A5F5-3237E0A8A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3586" y="828920"/>
              <a:ext cx="5249950" cy="64008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4AC02A7-DD64-B44F-AF74-7FC5372B67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037" y="4676324"/>
              <a:ext cx="3484018" cy="109728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662BB80-E695-BD40-A18A-6B8838E195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559" b="65304"/>
            <a:stretch/>
          </p:blipFill>
          <p:spPr>
            <a:xfrm>
              <a:off x="4372523" y="4676324"/>
              <a:ext cx="4524964" cy="109728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DEA59CF-0FB6-AC41-B519-0D57E56E0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037" y="2543033"/>
              <a:ext cx="3291840" cy="1097280"/>
            </a:xfrm>
            <a:prstGeom prst="rect">
              <a:avLst/>
            </a:prstGeom>
          </p:spPr>
        </p:pic>
        <p:pic>
          <p:nvPicPr>
            <p:cNvPr id="17" name="Picture 16" descr="C:\Users\Jason\School\Research\Publications_Common_Assets\GOMC_Full_Size.jpg">
              <a:extLst>
                <a:ext uri="{FF2B5EF4-FFF2-40B4-BE49-F238E27FC236}">
                  <a16:creationId xmlns:a16="http://schemas.microsoft.com/office/drawing/2014/main" id="{999DDF49-437C-044F-BBCB-212F96FF5B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9036" y="2046819"/>
              <a:ext cx="1654088" cy="14630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259E3EF-7EE4-3E46-8EB8-EE140491F547}"/>
                </a:ext>
              </a:extLst>
            </p:cNvPr>
            <p:cNvSpPr/>
            <p:nvPr/>
          </p:nvSpPr>
          <p:spPr>
            <a:xfrm>
              <a:off x="5472752" y="1469000"/>
              <a:ext cx="2277261" cy="71425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CC626C27-8B10-8D4F-947F-E7C5E3C49332}"/>
                </a:ext>
              </a:extLst>
            </p:cNvPr>
            <p:cNvSpPr/>
            <p:nvPr/>
          </p:nvSpPr>
          <p:spPr>
            <a:xfrm rot="7555292">
              <a:off x="1608916" y="2121003"/>
              <a:ext cx="701377" cy="607758"/>
            </a:xfrm>
            <a:prstGeom prst="rightArrow">
              <a:avLst>
                <a:gd name="adj1" fmla="val 0"/>
                <a:gd name="adj2" fmla="val 69969"/>
              </a:avLst>
            </a:prstGeom>
            <a:ln w="31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ight Arrow 19">
              <a:extLst>
                <a:ext uri="{FF2B5EF4-FFF2-40B4-BE49-F238E27FC236}">
                  <a16:creationId xmlns:a16="http://schemas.microsoft.com/office/drawing/2014/main" id="{18A30DF9-1CE2-1340-8F0B-9AC8F5FA8F73}"/>
                </a:ext>
              </a:extLst>
            </p:cNvPr>
            <p:cNvSpPr/>
            <p:nvPr/>
          </p:nvSpPr>
          <p:spPr>
            <a:xfrm rot="19538757">
              <a:off x="5673559" y="5683185"/>
              <a:ext cx="701377" cy="607758"/>
            </a:xfrm>
            <a:prstGeom prst="rightArrow">
              <a:avLst>
                <a:gd name="adj1" fmla="val 0"/>
                <a:gd name="adj2" fmla="val 69969"/>
              </a:avLst>
            </a:prstGeom>
            <a:ln w="31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ight Arrow 20">
              <a:extLst>
                <a:ext uri="{FF2B5EF4-FFF2-40B4-BE49-F238E27FC236}">
                  <a16:creationId xmlns:a16="http://schemas.microsoft.com/office/drawing/2014/main" id="{22B07635-A87F-F943-9A09-A871A8963395}"/>
                </a:ext>
              </a:extLst>
            </p:cNvPr>
            <p:cNvSpPr/>
            <p:nvPr/>
          </p:nvSpPr>
          <p:spPr>
            <a:xfrm rot="16401257">
              <a:off x="6747304" y="3546578"/>
              <a:ext cx="701376" cy="607758"/>
            </a:xfrm>
            <a:prstGeom prst="rightArrow">
              <a:avLst>
                <a:gd name="adj1" fmla="val 0"/>
                <a:gd name="adj2" fmla="val 69969"/>
              </a:avLst>
            </a:prstGeom>
            <a:ln w="31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ight Arrow 21">
              <a:extLst>
                <a:ext uri="{FF2B5EF4-FFF2-40B4-BE49-F238E27FC236}">
                  <a16:creationId xmlns:a16="http://schemas.microsoft.com/office/drawing/2014/main" id="{452EB1DC-A0A5-6C46-8F83-C1F60CFEC277}"/>
                </a:ext>
              </a:extLst>
            </p:cNvPr>
            <p:cNvSpPr/>
            <p:nvPr/>
          </p:nvSpPr>
          <p:spPr>
            <a:xfrm rot="4448509">
              <a:off x="1454728" y="4072920"/>
              <a:ext cx="548640" cy="640080"/>
            </a:xfrm>
            <a:prstGeom prst="rightArrow">
              <a:avLst>
                <a:gd name="adj1" fmla="val 2503"/>
                <a:gd name="adj2" fmla="val 69969"/>
              </a:avLst>
            </a:prstGeom>
            <a:ln w="31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61CC2C4-D78D-0C42-9A30-6C08AF3A8F4C}"/>
              </a:ext>
            </a:extLst>
          </p:cNvPr>
          <p:cNvGrpSpPr>
            <a:grpSpLocks noChangeAspect="1"/>
          </p:cNvGrpSpPr>
          <p:nvPr/>
        </p:nvGrpSpPr>
        <p:grpSpPr>
          <a:xfrm>
            <a:off x="6393476" y="2784535"/>
            <a:ext cx="4839027" cy="3722916"/>
            <a:chOff x="4978813" y="880794"/>
            <a:chExt cx="5987221" cy="4606279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A004D49-2F01-3D46-BEF8-8EB159FE017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978813" y="1829473"/>
              <a:ext cx="5987221" cy="3657600"/>
              <a:chOff x="1616363" y="1106055"/>
              <a:chExt cx="6675120" cy="4077837"/>
            </a:xfrm>
          </p:grpSpPr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B2181615-52BE-3C4C-8AE9-598484F8E89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65167"/>
              <a:stretch/>
            </p:blipFill>
            <p:spPr>
              <a:xfrm>
                <a:off x="1629063" y="1106055"/>
                <a:ext cx="6583680" cy="1588286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469F6B39-2E8A-2E44-8820-694E8AC9DB8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559" b="65304"/>
              <a:stretch/>
            </p:blipFill>
            <p:spPr>
              <a:xfrm>
                <a:off x="1616363" y="3326233"/>
                <a:ext cx="6675120" cy="1618681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sp>
            <p:nvSpPr>
              <p:cNvPr id="29" name="Down Arrow 28">
                <a:extLst>
                  <a:ext uri="{FF2B5EF4-FFF2-40B4-BE49-F238E27FC236}">
                    <a16:creationId xmlns:a16="http://schemas.microsoft.com/office/drawing/2014/main" id="{CCC651CA-95E1-8A44-B105-A4CEDC9AD7F3}"/>
                  </a:ext>
                </a:extLst>
              </p:cNvPr>
              <p:cNvSpPr/>
              <p:nvPr/>
            </p:nvSpPr>
            <p:spPr>
              <a:xfrm>
                <a:off x="4636231" y="2726072"/>
                <a:ext cx="569343" cy="560589"/>
              </a:xfrm>
              <a:prstGeom prst="down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9B58AEF4-01DC-FE44-8272-859E9645952E}"/>
                  </a:ext>
                </a:extLst>
              </p:cNvPr>
              <p:cNvSpPr/>
              <p:nvPr/>
            </p:nvSpPr>
            <p:spPr>
              <a:xfrm>
                <a:off x="6650181" y="1330035"/>
                <a:ext cx="484909" cy="1571615"/>
              </a:xfrm>
              <a:prstGeom prst="ellipse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9AB0C44D-236A-FB40-9318-FB296CFF1D55}"/>
                  </a:ext>
                </a:extLst>
              </p:cNvPr>
              <p:cNvSpPr/>
              <p:nvPr/>
            </p:nvSpPr>
            <p:spPr>
              <a:xfrm>
                <a:off x="6691745" y="3612277"/>
                <a:ext cx="484909" cy="1571615"/>
              </a:xfrm>
              <a:prstGeom prst="ellipse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EED2D3-6EE5-C74E-AC96-117616FFE612}"/>
                </a:ext>
              </a:extLst>
            </p:cNvPr>
            <p:cNvSpPr txBox="1"/>
            <p:nvPr/>
          </p:nvSpPr>
          <p:spPr>
            <a:xfrm>
              <a:off x="9095048" y="880794"/>
              <a:ext cx="12056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/>
                <a:t>Beta Value</a:t>
              </a:r>
            </a:p>
          </p:txBody>
        </p:sp>
        <p:sp>
          <p:nvSpPr>
            <p:cNvPr id="26" name="Down Arrow 25">
              <a:extLst>
                <a:ext uri="{FF2B5EF4-FFF2-40B4-BE49-F238E27FC236}">
                  <a16:creationId xmlns:a16="http://schemas.microsoft.com/office/drawing/2014/main" id="{32C24759-14AD-134B-8962-7AC7452542EE}"/>
                </a:ext>
              </a:extLst>
            </p:cNvPr>
            <p:cNvSpPr/>
            <p:nvPr/>
          </p:nvSpPr>
          <p:spPr>
            <a:xfrm>
              <a:off x="9445436" y="1292457"/>
              <a:ext cx="510670" cy="502818"/>
            </a:xfrm>
            <a:prstGeom prst="downArrow">
              <a:avLst/>
            </a:prstGeom>
            <a:solidFill>
              <a:srgbClr val="C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32730D49-4F05-A540-AD52-634B4049CFDC}"/>
              </a:ext>
            </a:extLst>
          </p:cNvPr>
          <p:cNvSpPr/>
          <p:nvPr/>
        </p:nvSpPr>
        <p:spPr>
          <a:xfrm>
            <a:off x="6146004" y="1883225"/>
            <a:ext cx="54836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1" indent="-342900"/>
            <a:r>
              <a:rPr lang="en-US" b="1" dirty="0"/>
              <a:t>Beta = 0</a:t>
            </a:r>
            <a:r>
              <a:rPr lang="en-US" dirty="0"/>
              <a:t>: Displace, Rotate, Intra-swap, Swap, regrowth</a:t>
            </a:r>
          </a:p>
          <a:p>
            <a:pPr lvl="1" indent="-342900"/>
            <a:r>
              <a:rPr lang="en-US" b="1" dirty="0"/>
              <a:t>Beta = 1</a:t>
            </a:r>
            <a:r>
              <a:rPr lang="en-US" dirty="0"/>
              <a:t>: Fix position</a:t>
            </a:r>
          </a:p>
          <a:p>
            <a:pPr lvl="1" indent="-342900"/>
            <a:r>
              <a:rPr lang="en-US" b="1" dirty="0"/>
              <a:t>Beta = 2</a:t>
            </a:r>
            <a:r>
              <a:rPr lang="en-US" dirty="0"/>
              <a:t>: Displace, Rotate, Intra-swap, regrowth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2B3FF6B-692C-7547-9B09-7B823B749FD1}"/>
              </a:ext>
            </a:extLst>
          </p:cNvPr>
          <p:cNvSpPr/>
          <p:nvPr/>
        </p:nvSpPr>
        <p:spPr>
          <a:xfrm>
            <a:off x="2030568" y="6253232"/>
            <a:ext cx="17811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/>
              <a:t>Tcl</a:t>
            </a:r>
            <a:r>
              <a:rPr lang="en-US" b="1" dirty="0"/>
              <a:t> script in VMD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0BF9F9-0ACC-0C4D-9B0E-2B5C13C2C5BD}"/>
              </a:ext>
            </a:extLst>
          </p:cNvPr>
          <p:cNvSpPr txBox="1"/>
          <p:nvPr/>
        </p:nvSpPr>
        <p:spPr>
          <a:xfrm>
            <a:off x="2652051" y="1450460"/>
            <a:ext cx="7068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AIChE 2018 workshop: </a:t>
            </a:r>
            <a:r>
              <a:rPr lang="en-US" dirty="0">
                <a:hlinkClick r:id="rId9"/>
              </a:rPr>
              <a:t>https://github.com/GOMC-WSU/Workshop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5BF9A3-C227-114A-8F05-9B560D61E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4176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Creating adsorption simulation file, automatically: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3EE6468-4D43-3D43-953B-48DECB3F0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352" y="1912336"/>
            <a:ext cx="4040910" cy="3200400"/>
          </a:xfrm>
          <a:prstGeom prst="rect">
            <a:avLst/>
          </a:prstGeom>
          <a:ln w="25400">
            <a:solidFill>
              <a:schemeClr val="tx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  <a:reflection blurRad="177800" stA="50000" endA="275" endPos="23000" dist="101600" dir="5400000" sy="-100000" algn="bl" rotWithShape="0"/>
          </a:effectLst>
        </p:spPr>
      </p:pic>
      <p:pic>
        <p:nvPicPr>
          <p:cNvPr id="34" name="Picture 33" descr="C:\Users\Jason\School\Research\Publications_Common_Assets\GOMC_Full_Size.jpg">
            <a:extLst>
              <a:ext uri="{FF2B5EF4-FFF2-40B4-BE49-F238E27FC236}">
                <a16:creationId xmlns:a16="http://schemas.microsoft.com/office/drawing/2014/main" id="{922C6E1E-7BA0-1B4F-A553-BC238745EE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6536" y="2604606"/>
            <a:ext cx="2067615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5A2E278-FD54-6C4B-82A4-B83A9A27E4DF}"/>
              </a:ext>
            </a:extLst>
          </p:cNvPr>
          <p:cNvSpPr/>
          <p:nvPr/>
        </p:nvSpPr>
        <p:spPr>
          <a:xfrm>
            <a:off x="125384" y="6398019"/>
            <a:ext cx="1087413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Computation-Ready, Experimental Metal–Organic Frameworks: A Tool To Enable High-Throughput Screening of </a:t>
            </a:r>
            <a:r>
              <a:rPr lang="en-US" sz="1200" dirty="0" err="1"/>
              <a:t>Nanoporous</a:t>
            </a:r>
            <a:r>
              <a:rPr lang="en-US" sz="1200" dirty="0"/>
              <a:t> Crystals, </a:t>
            </a:r>
            <a:r>
              <a:rPr lang="en-US" sz="1200" i="1" dirty="0">
                <a:solidFill>
                  <a:srgbClr val="000000"/>
                </a:solidFill>
              </a:rPr>
              <a:t>Chem. Mater.</a:t>
            </a:r>
            <a:r>
              <a:rPr lang="en-US" sz="1200" dirty="0">
                <a:solidFill>
                  <a:srgbClr val="000000"/>
                </a:solidFill>
              </a:rPr>
              <a:t> 2014, 26, 21, 6185-6192</a:t>
            </a:r>
            <a:endParaRPr lang="en-US" sz="12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322AE4D-8F7D-2B46-AD8B-037A58F13524}"/>
              </a:ext>
            </a:extLst>
          </p:cNvPr>
          <p:cNvSpPr/>
          <p:nvPr/>
        </p:nvSpPr>
        <p:spPr>
          <a:xfrm>
            <a:off x="6055017" y="2821080"/>
            <a:ext cx="1497495" cy="1382912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HTS</a:t>
            </a:r>
            <a:endParaRPr lang="en-US" b="1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760FD572-56B5-0B4C-9E50-FE8E4C5819D9}"/>
              </a:ext>
            </a:extLst>
          </p:cNvPr>
          <p:cNvSpPr/>
          <p:nvPr/>
        </p:nvSpPr>
        <p:spPr>
          <a:xfrm>
            <a:off x="5290364" y="5132862"/>
            <a:ext cx="3120887" cy="784356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XML input file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FE328155-D90A-2D44-9E9B-A96E34C288FF}"/>
              </a:ext>
            </a:extLst>
          </p:cNvPr>
          <p:cNvSpPr/>
          <p:nvPr/>
        </p:nvSpPr>
        <p:spPr>
          <a:xfrm>
            <a:off x="4720422" y="3305471"/>
            <a:ext cx="1126435" cy="414130"/>
          </a:xfrm>
          <a:prstGeom prst="rightArrow">
            <a:avLst>
              <a:gd name="adj1" fmla="val 50000"/>
              <a:gd name="adj2" fmla="val 82000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37C4C75E-751D-884F-AF53-8D7B2EA10DF6}"/>
              </a:ext>
            </a:extLst>
          </p:cNvPr>
          <p:cNvSpPr/>
          <p:nvPr/>
        </p:nvSpPr>
        <p:spPr>
          <a:xfrm>
            <a:off x="7846100" y="3302597"/>
            <a:ext cx="1126435" cy="414130"/>
          </a:xfrm>
          <a:prstGeom prst="rightArrow">
            <a:avLst>
              <a:gd name="adj1" fmla="val 50000"/>
              <a:gd name="adj2" fmla="val 82000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34F9376D-2991-2447-9979-CB94874F48CB}"/>
              </a:ext>
            </a:extLst>
          </p:cNvPr>
          <p:cNvSpPr/>
          <p:nvPr/>
        </p:nvSpPr>
        <p:spPr>
          <a:xfrm rot="16200000">
            <a:off x="6411586" y="4445994"/>
            <a:ext cx="784355" cy="414130"/>
          </a:xfrm>
          <a:prstGeom prst="rightArrow">
            <a:avLst>
              <a:gd name="adj1" fmla="val 50000"/>
              <a:gd name="adj2" fmla="val 82000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384C6B-49AE-4C4B-A37B-46B8BF6C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809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AB052C2-23F5-FB43-ABFA-2F1691999FCA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 flipV="1">
            <a:off x="6844747" y="2516087"/>
            <a:ext cx="882125" cy="1060492"/>
          </a:xfrm>
          <a:prstGeom prst="straightConnector1">
            <a:avLst/>
          </a:prstGeom>
          <a:ln w="38100">
            <a:solidFill>
              <a:srgbClr val="C0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58440A2-6671-5C40-874A-49C1A2718C94}"/>
              </a:ext>
            </a:extLst>
          </p:cNvPr>
          <p:cNvCxnSpPr>
            <a:cxnSpLocks/>
            <a:stCxn id="7" idx="3"/>
            <a:endCxn id="12" idx="1"/>
          </p:cNvCxnSpPr>
          <p:nvPr/>
        </p:nvCxnSpPr>
        <p:spPr>
          <a:xfrm>
            <a:off x="6844747" y="3576579"/>
            <a:ext cx="882125" cy="578801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854E1BA-8C82-D144-ACF1-7240781EDF3B}"/>
              </a:ext>
            </a:extLst>
          </p:cNvPr>
          <p:cNvCxnSpPr>
            <a:cxnSpLocks/>
            <a:stCxn id="7" idx="3"/>
            <a:endCxn id="14" idx="1"/>
          </p:cNvCxnSpPr>
          <p:nvPr/>
        </p:nvCxnSpPr>
        <p:spPr>
          <a:xfrm>
            <a:off x="6844747" y="3576579"/>
            <a:ext cx="882125" cy="2028494"/>
          </a:xfrm>
          <a:prstGeom prst="straightConnector1">
            <a:avLst/>
          </a:prstGeom>
          <a:ln w="38100">
            <a:solidFill>
              <a:srgbClr val="00B05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322AE4D-8F7D-2B46-AD8B-037A58F13524}"/>
              </a:ext>
            </a:extLst>
          </p:cNvPr>
          <p:cNvSpPr/>
          <p:nvPr/>
        </p:nvSpPr>
        <p:spPr>
          <a:xfrm>
            <a:off x="5347252" y="2885123"/>
            <a:ext cx="1497495" cy="1382912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HTS</a:t>
            </a:r>
            <a:endParaRPr lang="en-US" b="1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D9376650-F4E8-EF42-BC98-7AEF23757DD1}"/>
              </a:ext>
            </a:extLst>
          </p:cNvPr>
          <p:cNvSpPr txBox="1">
            <a:spLocks/>
          </p:cNvSpPr>
          <p:nvPr/>
        </p:nvSpPr>
        <p:spPr>
          <a:xfrm>
            <a:off x="471352" y="-26393"/>
            <a:ext cx="115042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Read CIF file and generate PDB, PSF for MOFs: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E8B0C82-9D67-A443-8013-8BF0D6E5D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15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BC1DDCA-4E01-6148-A0C9-86FAE18A749C}"/>
              </a:ext>
            </a:extLst>
          </p:cNvPr>
          <p:cNvSpPr/>
          <p:nvPr/>
        </p:nvSpPr>
        <p:spPr>
          <a:xfrm>
            <a:off x="376052" y="1716974"/>
            <a:ext cx="4445330" cy="4924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US" dirty="0"/>
              <a:t>_</a:t>
            </a:r>
            <a:r>
              <a:rPr lang="en-US" dirty="0" err="1"/>
              <a:t>cell_length_a</a:t>
            </a:r>
            <a:r>
              <a:rPr lang="en-US" dirty="0"/>
              <a:t>   	18.26599998</a:t>
            </a:r>
          </a:p>
          <a:p>
            <a:pPr>
              <a:spcAft>
                <a:spcPts val="800"/>
              </a:spcAft>
            </a:pPr>
            <a:r>
              <a:rPr lang="en-US" dirty="0"/>
              <a:t>_</a:t>
            </a:r>
            <a:r>
              <a:rPr lang="en-US" dirty="0" err="1"/>
              <a:t>cell_length_b</a:t>
            </a:r>
            <a:r>
              <a:rPr lang="en-US" dirty="0"/>
              <a:t>   	18.26600037</a:t>
            </a:r>
          </a:p>
          <a:p>
            <a:pPr>
              <a:spcAft>
                <a:spcPts val="800"/>
              </a:spcAft>
            </a:pPr>
            <a:r>
              <a:rPr lang="en-US" dirty="0"/>
              <a:t>_</a:t>
            </a:r>
            <a:r>
              <a:rPr lang="en-US" dirty="0" err="1"/>
              <a:t>cell_length_c</a:t>
            </a:r>
            <a:r>
              <a:rPr lang="en-US" dirty="0"/>
              <a:t>   	18.26600000</a:t>
            </a:r>
          </a:p>
          <a:p>
            <a:pPr>
              <a:spcAft>
                <a:spcPts val="800"/>
              </a:spcAft>
            </a:pPr>
            <a:r>
              <a:rPr lang="en-US" dirty="0"/>
              <a:t>_</a:t>
            </a:r>
            <a:r>
              <a:rPr lang="en-US" dirty="0" err="1"/>
              <a:t>cell_angle_alpha</a:t>
            </a:r>
            <a:r>
              <a:rPr lang="en-US" dirty="0"/>
              <a:t>   60.00000067</a:t>
            </a:r>
          </a:p>
          <a:p>
            <a:pPr>
              <a:spcAft>
                <a:spcPts val="800"/>
              </a:spcAft>
            </a:pPr>
            <a:r>
              <a:rPr lang="en-US" dirty="0"/>
              <a:t>_</a:t>
            </a:r>
            <a:r>
              <a:rPr lang="en-US" dirty="0" err="1"/>
              <a:t>cell_angle_beta</a:t>
            </a:r>
            <a:r>
              <a:rPr lang="en-US" dirty="0"/>
              <a:t>   	59.99999996</a:t>
            </a:r>
          </a:p>
          <a:p>
            <a:pPr>
              <a:spcAft>
                <a:spcPts val="800"/>
              </a:spcAft>
            </a:pPr>
            <a:r>
              <a:rPr lang="en-US" dirty="0"/>
              <a:t>_</a:t>
            </a:r>
            <a:r>
              <a:rPr lang="en-US" dirty="0" err="1"/>
              <a:t>cell_angle_gamma</a:t>
            </a:r>
            <a:r>
              <a:rPr lang="en-US" dirty="0"/>
              <a:t>   60.00000068</a:t>
            </a:r>
          </a:p>
          <a:p>
            <a:pPr>
              <a:spcAft>
                <a:spcPts val="800"/>
              </a:spcAft>
            </a:pPr>
            <a:endParaRPr lang="en-US" dirty="0"/>
          </a:p>
          <a:p>
            <a:pPr>
              <a:spcAft>
                <a:spcPts val="800"/>
              </a:spcAft>
            </a:pPr>
            <a:r>
              <a:rPr lang="en-US" dirty="0"/>
              <a:t> Zn   0.29338   0.29338   0.29338    1.103633</a:t>
            </a:r>
          </a:p>
          <a:p>
            <a:pPr>
              <a:spcAft>
                <a:spcPts val="800"/>
              </a:spcAft>
            </a:pPr>
            <a:r>
              <a:rPr lang="en-US" dirty="0"/>
              <a:t> Zn   0.29338   0.29338   0.11986    1.103633</a:t>
            </a:r>
          </a:p>
          <a:p>
            <a:pPr>
              <a:spcAft>
                <a:spcPts val="800"/>
              </a:spcAft>
            </a:pPr>
            <a:r>
              <a:rPr lang="en-US" dirty="0"/>
              <a:t> H     0.1546     0.4552     0.4552      0.115883</a:t>
            </a:r>
          </a:p>
          <a:p>
            <a:pPr>
              <a:spcAft>
                <a:spcPts val="800"/>
              </a:spcAft>
            </a:pPr>
            <a:r>
              <a:rPr lang="en-US" dirty="0"/>
              <a:t> H     0.4552     0.1546     0.935        0.115883</a:t>
            </a:r>
          </a:p>
          <a:p>
            <a:pPr>
              <a:spcAft>
                <a:spcPts val="800"/>
              </a:spcAft>
            </a:pPr>
            <a:r>
              <a:rPr lang="en-US" dirty="0"/>
              <a:t> C     0.0927     0.4731     0.4731      -0.055959</a:t>
            </a:r>
          </a:p>
          <a:p>
            <a:pPr>
              <a:spcAft>
                <a:spcPts val="800"/>
              </a:spcAft>
            </a:pPr>
            <a:r>
              <a:rPr lang="en-US" dirty="0"/>
              <a:t> C     0.4731     0.0927     0.9611      -0.055959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186B973-5C20-AD4B-AF0D-6A9C056A57B8}"/>
              </a:ext>
            </a:extLst>
          </p:cNvPr>
          <p:cNvSpPr/>
          <p:nvPr/>
        </p:nvSpPr>
        <p:spPr>
          <a:xfrm>
            <a:off x="376051" y="1603176"/>
            <a:ext cx="3578431" cy="244631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72EEBC-1D22-DB47-9649-93B586B7F370}"/>
              </a:ext>
            </a:extLst>
          </p:cNvPr>
          <p:cNvSpPr/>
          <p:nvPr/>
        </p:nvSpPr>
        <p:spPr>
          <a:xfrm>
            <a:off x="7726872" y="1603175"/>
            <a:ext cx="3578431" cy="182582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Reading the cell dimension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Calculate the cell basis vectors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Calculate the min. cell extension using the cutoff value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DC928F-01A1-F446-B482-72DBD48BDFB6}"/>
              </a:ext>
            </a:extLst>
          </p:cNvPr>
          <p:cNvSpPr/>
          <p:nvPr/>
        </p:nvSpPr>
        <p:spPr>
          <a:xfrm>
            <a:off x="376052" y="4275165"/>
            <a:ext cx="3115294" cy="2446310"/>
          </a:xfrm>
          <a:prstGeom prst="rect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1DD143F-1A02-D641-B557-0403BC0A65D7}"/>
              </a:ext>
            </a:extLst>
          </p:cNvPr>
          <p:cNvSpPr/>
          <p:nvPr/>
        </p:nvSpPr>
        <p:spPr>
          <a:xfrm>
            <a:off x="7726872" y="3623214"/>
            <a:ext cx="3578431" cy="1064332"/>
          </a:xfrm>
          <a:prstGeom prst="rect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Extend the unit cell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the PDB file for MOFs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ABAB66-F50E-B246-8A73-B0BC0CED2095}"/>
              </a:ext>
            </a:extLst>
          </p:cNvPr>
          <p:cNvSpPr/>
          <p:nvPr/>
        </p:nvSpPr>
        <p:spPr>
          <a:xfrm>
            <a:off x="3575463" y="4285676"/>
            <a:ext cx="1245919" cy="244631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323E8B-D254-0143-9C53-75C740EEE05D}"/>
              </a:ext>
            </a:extLst>
          </p:cNvPr>
          <p:cNvSpPr/>
          <p:nvPr/>
        </p:nvSpPr>
        <p:spPr>
          <a:xfrm>
            <a:off x="7726872" y="4881762"/>
            <a:ext cx="3578431" cy="1446622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Detect the unique atom charges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the topology for MOFs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the PSB file for MOFs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303067E-1CCC-E14C-BA4B-A11F5A84077D}"/>
              </a:ext>
            </a:extLst>
          </p:cNvPr>
          <p:cNvCxnSpPr>
            <a:stCxn id="3" idx="3"/>
            <a:endCxn id="7" idx="1"/>
          </p:cNvCxnSpPr>
          <p:nvPr/>
        </p:nvCxnSpPr>
        <p:spPr>
          <a:xfrm>
            <a:off x="3954482" y="2826331"/>
            <a:ext cx="1392770" cy="750248"/>
          </a:xfrm>
          <a:prstGeom prst="straightConnector1">
            <a:avLst/>
          </a:prstGeom>
          <a:ln w="38100">
            <a:solidFill>
              <a:srgbClr val="C0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9379DCD-AA3B-BE46-8B3A-7B1DD7B0F6CE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3491346" y="3576579"/>
            <a:ext cx="1855906" cy="698586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E360526-0E1B-424B-8665-3EFD6401A1E1}"/>
              </a:ext>
            </a:extLst>
          </p:cNvPr>
          <p:cNvCxnSpPr>
            <a:cxnSpLocks/>
            <a:stCxn id="13" idx="3"/>
            <a:endCxn id="7" idx="1"/>
          </p:cNvCxnSpPr>
          <p:nvPr/>
        </p:nvCxnSpPr>
        <p:spPr>
          <a:xfrm flipV="1">
            <a:off x="4821382" y="3576579"/>
            <a:ext cx="525870" cy="1932252"/>
          </a:xfrm>
          <a:prstGeom prst="straightConnector1">
            <a:avLst/>
          </a:prstGeom>
          <a:ln w="38100">
            <a:solidFill>
              <a:srgbClr val="00B05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5758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322AE4D-8F7D-2B46-AD8B-037A58F13524}"/>
              </a:ext>
            </a:extLst>
          </p:cNvPr>
          <p:cNvSpPr/>
          <p:nvPr/>
        </p:nvSpPr>
        <p:spPr>
          <a:xfrm>
            <a:off x="290322" y="3193775"/>
            <a:ext cx="2002304" cy="1590318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XML input file</a:t>
            </a:r>
          </a:p>
          <a:p>
            <a:pPr algn="ctr"/>
            <a:endParaRPr lang="en-US" sz="1400" b="1" dirty="0"/>
          </a:p>
        </p:txBody>
      </p:sp>
      <p:sp>
        <p:nvSpPr>
          <p:cNvPr id="8" name="Double Brace 7">
            <a:extLst>
              <a:ext uri="{FF2B5EF4-FFF2-40B4-BE49-F238E27FC236}">
                <a16:creationId xmlns:a16="http://schemas.microsoft.com/office/drawing/2014/main" id="{780976C4-00F4-EF42-BFFB-1A30D48A3C2C}"/>
              </a:ext>
            </a:extLst>
          </p:cNvPr>
          <p:cNvSpPr/>
          <p:nvPr/>
        </p:nvSpPr>
        <p:spPr>
          <a:xfrm>
            <a:off x="2292626" y="1457740"/>
            <a:ext cx="9475304" cy="5049078"/>
          </a:xfrm>
          <a:prstGeom prst="bracePair">
            <a:avLst>
              <a:gd name="adj" fmla="val 8858"/>
            </a:avLst>
          </a:prstGeom>
          <a:noFill/>
          <a:ln w="381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342900" indent="-342900">
              <a:buFont typeface="+mj-lt"/>
              <a:buAutoNum type="arabicPeriod"/>
            </a:pPr>
            <a:r>
              <a:rPr lang="en-US" sz="2400" b="1" dirty="0"/>
              <a:t>System: </a:t>
            </a:r>
            <a:r>
              <a:rPr lang="en-US" sz="2400" dirty="0"/>
              <a:t>General information of the system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Model name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Adsorbent information (HTS or single adsorption)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Adsorbate information (Reservoir information)</a:t>
            </a:r>
          </a:p>
          <a:p>
            <a:pPr lvl="1"/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/>
              <a:t>Simulation: </a:t>
            </a:r>
            <a:r>
              <a:rPr lang="en-US" sz="2400" dirty="0"/>
              <a:t>Simulation parameters that are fixed for all runs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MC steps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LJ and coulomb cutoff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Electrostatic calculation parameters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GOMC outputs frequency</a:t>
            </a:r>
          </a:p>
          <a:p>
            <a:pPr lvl="1"/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/>
              <a:t>Run simulation: </a:t>
            </a:r>
            <a:r>
              <a:rPr lang="en-US" sz="2400" dirty="0"/>
              <a:t>Simulation parameters that are flexible for each runs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Temperature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Fugacity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12764EB-B15C-F74A-986D-1B09F1706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HTS XML input file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1E0A9B6-E743-CA46-9A92-C49F58612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0986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322AE4D-8F7D-2B46-AD8B-037A58F13524}"/>
              </a:ext>
            </a:extLst>
          </p:cNvPr>
          <p:cNvSpPr/>
          <p:nvPr/>
        </p:nvSpPr>
        <p:spPr>
          <a:xfrm>
            <a:off x="838199" y="1543495"/>
            <a:ext cx="2286000" cy="914400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System</a:t>
            </a:r>
            <a:endParaRPr lang="en-US" sz="1100" b="1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11A1E71-78ED-234D-960C-404C80F2E6DE}"/>
              </a:ext>
            </a:extLst>
          </p:cNvPr>
          <p:cNvSpPr/>
          <p:nvPr/>
        </p:nvSpPr>
        <p:spPr>
          <a:xfrm>
            <a:off x="4767469" y="1543495"/>
            <a:ext cx="2286000" cy="914400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Simulation</a:t>
            </a:r>
            <a:endParaRPr lang="en-US" sz="1100" b="1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4F176F9-0B7D-2641-855B-EB21D78CFFFB}"/>
              </a:ext>
            </a:extLst>
          </p:cNvPr>
          <p:cNvSpPr/>
          <p:nvPr/>
        </p:nvSpPr>
        <p:spPr>
          <a:xfrm>
            <a:off x="8696738" y="1543495"/>
            <a:ext cx="2286000" cy="914400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Run simulation</a:t>
            </a:r>
            <a:endParaRPr lang="en-US" sz="1100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FB84FE7-285C-004B-BFE6-56BC9F50C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4920" y="2760859"/>
            <a:ext cx="3474720" cy="25625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D48300B-0468-094C-8309-516F22670F7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649"/>
          <a:stretch/>
        </p:blipFill>
        <p:spPr>
          <a:xfrm>
            <a:off x="4173109" y="2760859"/>
            <a:ext cx="3474720" cy="39651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E786AE-842C-2946-A3A8-2616413050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735" y="2761583"/>
            <a:ext cx="3474720" cy="3163664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HTS XML input file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7289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Grand Canonical Monte Carlo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6" y="1547091"/>
            <a:ext cx="10924309" cy="4590653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Setup simulation files for </a:t>
            </a:r>
            <a:r>
              <a:rPr lang="en-US" dirty="0" err="1"/>
              <a:t>Ar</a:t>
            </a:r>
            <a:r>
              <a:rPr lang="en-US" dirty="0"/>
              <a:t> adsorption in IRMOF-1 (EDUSIF)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Modify the HTS XML file to define our simulation parameters.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Simulation of </a:t>
            </a:r>
            <a:r>
              <a:rPr lang="en-US" dirty="0" err="1"/>
              <a:t>Ar</a:t>
            </a:r>
            <a:r>
              <a:rPr lang="en-US" dirty="0"/>
              <a:t> adsorption in IRMOF-1 at 298 K , 1.0, and 10.0 bar.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Calculate the number of </a:t>
            </a:r>
            <a:r>
              <a:rPr lang="en-US" dirty="0" err="1"/>
              <a:t>Ar</a:t>
            </a:r>
            <a:r>
              <a:rPr lang="en-US" dirty="0"/>
              <a:t> adsorbed.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Setup simulation files for CO</a:t>
            </a:r>
            <a:r>
              <a:rPr lang="en-US" baseline="-25000" dirty="0"/>
              <a:t>2</a:t>
            </a:r>
            <a:r>
              <a:rPr lang="en-US" dirty="0"/>
              <a:t> adsorption in IRMOF-1 (EDUSIF)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Add topology and force field parameters for CO</a:t>
            </a:r>
            <a:r>
              <a:rPr lang="en-US" baseline="-25000" dirty="0"/>
              <a:t>2</a:t>
            </a:r>
            <a:r>
              <a:rPr lang="en-US" dirty="0"/>
              <a:t> to HTS tool.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Simulation of CO</a:t>
            </a:r>
            <a:r>
              <a:rPr lang="en-US" baseline="-25000" dirty="0"/>
              <a:t>2</a:t>
            </a:r>
            <a:r>
              <a:rPr lang="en-US" dirty="0"/>
              <a:t> adsorption in IRMOF-1 at 298 K, 1.0, and 10.0 bar.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Calculate the number of CO</a:t>
            </a:r>
            <a:r>
              <a:rPr lang="en-US" baseline="-25000" dirty="0"/>
              <a:t>2</a:t>
            </a:r>
            <a:r>
              <a:rPr lang="en-US" dirty="0"/>
              <a:t> adsorbed.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838200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E0DA3-FA27-1C4B-95C3-C3B9F265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5148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1: Modifying the </a:t>
            </a:r>
            <a:r>
              <a:rPr lang="en-US" dirty="0" err="1"/>
              <a:t>ConfigSetup.xml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19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0184"/>
            <a:ext cx="10515600" cy="167177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Go to adsorption/AR_IRMOF1/.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Open the </a:t>
            </a:r>
            <a:r>
              <a:rPr lang="en-US" dirty="0" err="1"/>
              <a:t>ConfigSetup.xml</a:t>
            </a:r>
            <a:r>
              <a:rPr lang="en-US" dirty="0"/>
              <a:t> with a text editor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Replace the “</a:t>
            </a:r>
            <a:r>
              <a:rPr lang="en-US" b="1" dirty="0"/>
              <a:t>Fill-by-user</a:t>
            </a:r>
            <a:r>
              <a:rPr lang="en-US" dirty="0"/>
              <a:t>” with correct string or value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AA4984A8-0414-6A46-AB33-B9997437EB20}"/>
              </a:ext>
            </a:extLst>
          </p:cNvPr>
          <p:cNvSpPr txBox="1">
            <a:spLocks/>
          </p:cNvSpPr>
          <p:nvPr/>
        </p:nvSpPr>
        <p:spPr>
          <a:xfrm>
            <a:off x="838200" y="3187040"/>
            <a:ext cx="10835244" cy="1092291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/>
              <a:t>Our goal is to </a:t>
            </a:r>
          </a:p>
          <a:p>
            <a:pPr marL="0" indent="0">
              <a:buNone/>
            </a:pPr>
            <a:r>
              <a:rPr lang="en-US" dirty="0"/>
              <a:t>Simulate argon adsorption in IRMOF at 298 K and two different pressures</a:t>
            </a:r>
          </a:p>
        </p:txBody>
      </p:sp>
      <p:sp>
        <p:nvSpPr>
          <p:cNvPr id="18" name="Content Placeholder 10">
            <a:extLst>
              <a:ext uri="{FF2B5EF4-FFF2-40B4-BE49-F238E27FC236}">
                <a16:creationId xmlns:a16="http://schemas.microsoft.com/office/drawing/2014/main" id="{1677B373-C7A1-3040-938F-D662803245EA}"/>
              </a:ext>
            </a:extLst>
          </p:cNvPr>
          <p:cNvSpPr txBox="1">
            <a:spLocks/>
          </p:cNvSpPr>
          <p:nvPr/>
        </p:nvSpPr>
        <p:spPr>
          <a:xfrm>
            <a:off x="838199" y="4506443"/>
            <a:ext cx="7510153" cy="20249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dirty="0"/>
              <a:t>Argon </a:t>
            </a:r>
            <a:r>
              <a:rPr lang="en-US" dirty="0" err="1"/>
              <a:t>pdb</a:t>
            </a:r>
            <a:r>
              <a:rPr lang="en-US" dirty="0"/>
              <a:t> name is “</a:t>
            </a:r>
            <a:r>
              <a:rPr lang="en-US" dirty="0" err="1"/>
              <a:t>argon.pdb</a:t>
            </a:r>
            <a:r>
              <a:rPr lang="en-US" dirty="0"/>
              <a:t>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Argon </a:t>
            </a:r>
            <a:r>
              <a:rPr lang="en-US" dirty="0" err="1"/>
              <a:t>resname</a:t>
            </a:r>
            <a:r>
              <a:rPr lang="en-US" dirty="0"/>
              <a:t> is “AR”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We want to pack 1000 argon in 60 A box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Pressure 1.0 bar and 10.0 bar</a:t>
            </a:r>
          </a:p>
        </p:txBody>
      </p:sp>
    </p:spTree>
    <p:extLst>
      <p:ext uri="{BB962C8B-B14F-4D97-AF65-F5344CB8AC3E}">
        <p14:creationId xmlns:p14="http://schemas.microsoft.com/office/powerpoint/2010/main" val="4077421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Tutorial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GitHub</a:t>
            </a:r>
          </a:p>
          <a:p>
            <a:endParaRPr lang="en-US" dirty="0"/>
          </a:p>
          <a:p>
            <a:r>
              <a:rPr lang="en-US" dirty="0"/>
              <a:t>Git clone </a:t>
            </a:r>
            <a:r>
              <a:rPr lang="en-US" u="sng" dirty="0">
                <a:hlinkClick r:id="rId2"/>
              </a:rPr>
              <a:t>https://github.com/</a:t>
            </a:r>
            <a:r>
              <a:rPr lang="en-US" dirty="0">
                <a:hlinkClick r:id="rId3"/>
              </a:rPr>
              <a:t> GOMC-WSU </a:t>
            </a:r>
            <a:r>
              <a:rPr lang="en-US" u="sng" dirty="0">
                <a:hlinkClick r:id="rId2"/>
              </a:rPr>
              <a:t>/Workshop.git</a:t>
            </a:r>
            <a:endParaRPr lang="en-US" u="sng" dirty="0"/>
          </a:p>
          <a:p>
            <a:pPr marL="0" indent="0">
              <a:buNone/>
            </a:pPr>
            <a:endParaRPr lang="en-US" u="sng" dirty="0"/>
          </a:p>
          <a:p>
            <a:r>
              <a:rPr lang="en-US" dirty="0"/>
              <a:t>Website </a:t>
            </a:r>
            <a:r>
              <a:rPr lang="en-US" dirty="0">
                <a:hlinkClick r:id="rId4"/>
              </a:rPr>
              <a:t>https://github.com/GOMC-WSU/Workshop/tree/AIChE2019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To run example: change the directory to ~/GOMC-Workshop/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09501" y="1341257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09541D-27FB-4641-880A-C38530906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0719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1: Modifying the </a:t>
            </a:r>
            <a:r>
              <a:rPr lang="en-US" dirty="0" err="1"/>
              <a:t>ConfigSetup.xml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20</a:t>
            </a:fld>
            <a:endParaRPr lang="en-US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32CA1A0C-82C1-184E-9B9B-FEFD7E6C35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0184"/>
            <a:ext cx="10515600" cy="579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Here are the fields that need to be changed in the XML files: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A925C4-E23C-AE4F-A320-CFC0E35389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5437" y="2104049"/>
            <a:ext cx="4228363" cy="42976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0D0D17-3AB3-994B-96C8-C86094B370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07" r="6307"/>
          <a:stretch/>
        </p:blipFill>
        <p:spPr>
          <a:xfrm>
            <a:off x="741809" y="2420443"/>
            <a:ext cx="6100259" cy="338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0477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1: Modifying the </a:t>
            </a:r>
            <a:r>
              <a:rPr lang="en-US" dirty="0" err="1"/>
              <a:t>ConfigSetup.xml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21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0184"/>
            <a:ext cx="10515600" cy="579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Here is the correct changes to the XML files:</a:t>
            </a:r>
          </a:p>
        </p:txBody>
      </p:sp>
      <p:sp>
        <p:nvSpPr>
          <p:cNvPr id="18" name="Content Placeholder 10">
            <a:extLst>
              <a:ext uri="{FF2B5EF4-FFF2-40B4-BE49-F238E27FC236}">
                <a16:creationId xmlns:a16="http://schemas.microsoft.com/office/drawing/2014/main" id="{1677B373-C7A1-3040-938F-D662803245EA}"/>
              </a:ext>
            </a:extLst>
          </p:cNvPr>
          <p:cNvSpPr txBox="1">
            <a:spLocks/>
          </p:cNvSpPr>
          <p:nvPr/>
        </p:nvSpPr>
        <p:spPr>
          <a:xfrm>
            <a:off x="552471" y="5760643"/>
            <a:ext cx="9902780" cy="1012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Now run the </a:t>
            </a:r>
            <a:r>
              <a:rPr lang="en-US" dirty="0" err="1"/>
              <a:t>simulation_setup.py</a:t>
            </a:r>
            <a:r>
              <a:rPr lang="en-US" dirty="0"/>
              <a:t> to generate the simulation files.</a:t>
            </a:r>
          </a:p>
          <a:p>
            <a:pPr marL="0" indent="0">
              <a:buNone/>
            </a:pPr>
            <a:r>
              <a:rPr lang="en-US" dirty="0"/>
              <a:t>Follow the </a:t>
            </a:r>
            <a:r>
              <a:rPr lang="en-US" dirty="0" err="1"/>
              <a:t>README.txt</a:t>
            </a:r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248307-168E-1042-BB00-0882F40A8E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457" y="2149429"/>
            <a:ext cx="4812956" cy="34747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29B877-B69F-6148-949D-7DAA926865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3051" y="2149429"/>
            <a:ext cx="4044347" cy="3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436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HTS directory setup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6A2DBF7-3EF6-4445-B389-8519269F13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9312986"/>
              </p:ext>
            </p:extLst>
          </p:nvPr>
        </p:nvGraphicFramePr>
        <p:xfrm>
          <a:off x="244608" y="1260503"/>
          <a:ext cx="11140077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1EBFC4BE-3F2C-954A-8898-8A3CE2F13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4950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Control file: GCMC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81736"/>
            <a:ext cx="5181600" cy="3199695"/>
          </a:xfrm>
          <a:ln w="38100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INPUT PDB, PSF FILES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0      ../common/</a:t>
            </a:r>
            <a:r>
              <a:rPr lang="en-US" sz="1400" dirty="0" err="1"/>
              <a:t>MOF_base</a:t>
            </a:r>
            <a:r>
              <a:rPr lang="en-US" sz="1400" dirty="0"/>
              <a:t>/EDUSIF_BOX_0.pdb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1      ../common/</a:t>
            </a:r>
            <a:r>
              <a:rPr lang="en-US" sz="1400" dirty="0" err="1"/>
              <a:t>reservoir_base</a:t>
            </a:r>
            <a:r>
              <a:rPr lang="en-US" sz="1400" dirty="0"/>
              <a:t>/START_BOX_1.pdb Structure 0      ../common/</a:t>
            </a:r>
            <a:r>
              <a:rPr lang="en-US" sz="1400" dirty="0" err="1"/>
              <a:t>MOF_base</a:t>
            </a:r>
            <a:r>
              <a:rPr lang="en-US" sz="1400" dirty="0"/>
              <a:t>/EDUSIF_BOX_0.psf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Structure 1      ../common/</a:t>
            </a:r>
            <a:r>
              <a:rPr lang="en-US" sz="1400" dirty="0" err="1"/>
              <a:t>reservoir_base</a:t>
            </a:r>
            <a:r>
              <a:rPr lang="en-US" sz="1400" dirty="0"/>
              <a:t>/START_BOX_1.psf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MOVE FREQUENCY           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DisFreq</a:t>
            </a:r>
            <a:r>
              <a:rPr lang="en-US" sz="1400" dirty="0"/>
              <a:t>                     0.30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RotFreq</a:t>
            </a:r>
            <a:r>
              <a:rPr lang="en-US" sz="1400" dirty="0"/>
              <a:t>	           0.20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SwapFreq</a:t>
            </a:r>
            <a:r>
              <a:rPr lang="en-US" sz="1400" dirty="0"/>
              <a:t>                0.50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Chemical Potential/Fugacity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     AR     1.0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     EDUS   0.0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82F193-768F-D14D-8BC8-40FC78F0E906}"/>
                  </a:ext>
                </a:extLst>
              </p:cNvPr>
              <p:cNvSpPr txBox="1"/>
              <p:nvPr/>
            </p:nvSpPr>
            <p:spPr>
              <a:xfrm>
                <a:off x="838200" y="5038019"/>
                <a:ext cx="7729172" cy="173736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lIns="0" tIns="0" rIns="0" bIns="0" rtlCol="0" anchor="ctr">
                <a:noAutofit/>
              </a:bodyPr>
              <a:lstStyle/>
              <a:p>
                <a:r>
                  <a:rPr lang="en-US" dirty="0"/>
                  <a:t>  Vector1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1, 0, 0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r>
                  <a:rPr lang="en-US" dirty="0"/>
                  <a:t>  Vector2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𝛾</m:t>
                            </m:r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rad>
                          <m:radPr>
                            <m:degHide m:val="on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unc>
                                      <m:func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cos</m:t>
                                        </m:r>
                                      </m:fName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𝛾</m:t>
                                        </m:r>
                                      </m:e>
                                    </m:func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r>
                  <a:rPr lang="en-US" dirty="0"/>
                  <a:t>  Vector3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func>
                              <m:func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</m:fName>
                              <m:e>
                                <m:r>
                                  <a:rPr lang="en-US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func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func>
                              <m:func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</m:fNam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  <m:func>
                                  <m:func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</m:e>
                                </m:func>
                              </m:e>
                            </m:func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𝛾</m:t>
                                            </m:r>
                                          </m:e>
                                        </m:func>
                                      </m:e>
                                    </m:d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rad>
                          </m:den>
                        </m:f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ad>
                          <m:radPr>
                            <m:deg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unc>
                                      <m:func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cos</m:t>
                                        </m:r>
                                      </m:fName>
                                      <m:e>
                                        <m:r>
                                          <a:rPr lang="en-US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</m:e>
                                    </m:func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𝛼</m:t>
                                            </m:r>
                                          </m:e>
                                        </m:func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  <m:func>
                                              <m:func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funcPr>
                                              <m:fName>
                                                <m:r>
                                                  <m:rPr>
                                                    <m:sty m:val="p"/>
                                                  </m:rPr>
                                                  <a:rPr lang="en-US">
                                                    <a:latin typeface="Cambria Math" panose="02040503050406030204" pitchFamily="18" charset="0"/>
                                                  </a:rPr>
                                                  <m:t>cos</m:t>
                                                </m:r>
                                              </m:fName>
                                              <m:e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𝛾</m:t>
                                                </m:r>
                                              </m:e>
                                            </m:func>
                                          </m:e>
                                        </m:func>
                                      </m:num>
                                      <m:den>
                                        <m:rad>
                                          <m:radPr>
                                            <m:degHide m:val="on"/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radPr>
                                          <m:deg/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1−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d>
                                                  <m:dPr>
                                                    <m:ctrlPr>
                                                      <a:rPr lang="en-US" i="1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dPr>
                                                  <m:e>
                                                    <m:func>
                                                      <m:funcPr>
                                                        <m:ctrlPr>
                                                          <a:rPr lang="en-US" i="1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</m:ctrlPr>
                                                      </m:funcPr>
                                                      <m:fName>
                                                        <m:r>
                                                          <m:rPr>
                                                            <m:sty m:val="p"/>
                                                          </m:rPr>
                                                          <a:rPr lang="en-US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cos</m:t>
                                                        </m:r>
                                                      </m:fName>
                                                      <m:e>
                                                        <m:r>
                                                          <a:rPr lang="en-US" i="1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</a:rPr>
                                                          <m:t>𝛾</m:t>
                                                        </m:r>
                                                      </m:e>
                                                    </m:func>
                                                  </m:e>
                                                </m:d>
                                              </m:e>
                                              <m:sup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</m:e>
                                        </m:rad>
                                      </m:den>
                                    </m:f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𝑧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82F193-768F-D14D-8BC8-40FC78F0E9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038019"/>
                <a:ext cx="7729172" cy="1737360"/>
              </a:xfrm>
              <a:prstGeom prst="rect">
                <a:avLst/>
              </a:prstGeom>
              <a:blipFill>
                <a:blip r:embed="rId3"/>
                <a:stretch>
                  <a:fillRect l="-326"/>
                </a:stretch>
              </a:blipFill>
              <a:ln w="381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72323" y="1481736"/>
            <a:ext cx="4138887" cy="3440993"/>
          </a:xfr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BOX DIMENSION #, X, Y, Z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CellBasisVector1  0   36.5320   0.0000   0.0000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CellBasisVector2  0   18.2660  31.6376   0.0000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CellBasisVector3  0   18.2660  10.5459  29.8283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CellBasisVector1  1   60  0.00   0.00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CellBasisVector2  1   0.00  60   0.00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CellBasisVector3  1   0.00  0.00   60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</a:t>
            </a:r>
            <a:r>
              <a:rPr lang="en-US" sz="1400" b="1" dirty="0" err="1"/>
              <a:t>OutHistSettings</a:t>
            </a:r>
            <a:endParaRPr lang="en-US" sz="14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DistName</a:t>
            </a:r>
            <a:r>
              <a:rPr lang="en-US" sz="1400" dirty="0">
                <a:solidFill>
                  <a:srgbClr val="FF0000"/>
                </a:solidFill>
              </a:rPr>
              <a:t>	 dis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HistName</a:t>
            </a:r>
            <a:r>
              <a:rPr lang="en-US" sz="1400" dirty="0">
                <a:solidFill>
                  <a:srgbClr val="FF0000"/>
                </a:solidFill>
              </a:rPr>
              <a:t>	 his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RunNumber</a:t>
            </a:r>
            <a:r>
              <a:rPr lang="en-US" sz="1400" dirty="0">
                <a:solidFill>
                  <a:srgbClr val="FF0000"/>
                </a:solidFill>
              </a:rPr>
              <a:t>	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RunLetter</a:t>
            </a:r>
            <a:r>
              <a:rPr lang="en-US" sz="1400" dirty="0">
                <a:solidFill>
                  <a:srgbClr val="FF0000"/>
                </a:solidFill>
              </a:rPr>
              <a:t>	 a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SampleFreq</a:t>
            </a:r>
            <a:r>
              <a:rPr lang="en-US" sz="1400" dirty="0">
                <a:solidFill>
                  <a:srgbClr val="FF0000"/>
                </a:solidFill>
              </a:rPr>
              <a:t>	 200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0AFBF-8F8F-7548-A706-5F3D7DE07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1648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LOG Output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EF8FC70D-6093-B348-9C61-BDAE72D1C8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535"/>
          <a:stretch/>
        </p:blipFill>
        <p:spPr>
          <a:xfrm>
            <a:off x="2219511" y="1391303"/>
            <a:ext cx="7752978" cy="539496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4A45803-72C0-724C-B1AD-668CF3B920C9}"/>
              </a:ext>
            </a:extLst>
          </p:cNvPr>
          <p:cNvSpPr/>
          <p:nvPr/>
        </p:nvSpPr>
        <p:spPr>
          <a:xfrm>
            <a:off x="2044937" y="1844349"/>
            <a:ext cx="8102125" cy="2299854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92E2CD-F69C-4946-9ABE-D45282F75424}"/>
              </a:ext>
            </a:extLst>
          </p:cNvPr>
          <p:cNvSpPr/>
          <p:nvPr/>
        </p:nvSpPr>
        <p:spPr>
          <a:xfrm>
            <a:off x="2044936" y="4209943"/>
            <a:ext cx="975355" cy="257632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57CA803-98A1-2A4A-81B5-BCC63AA4A3EB}"/>
              </a:ext>
            </a:extLst>
          </p:cNvPr>
          <p:cNvCxnSpPr/>
          <p:nvPr/>
        </p:nvCxnSpPr>
        <p:spPr>
          <a:xfrm>
            <a:off x="2219511" y="4522573"/>
            <a:ext cx="7752978" cy="0"/>
          </a:xfrm>
          <a:prstGeom prst="straightConnector1">
            <a:avLst/>
          </a:prstGeom>
          <a:ln w="7620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2C4BC15-AE5B-874D-8442-05BAA194EB3A}"/>
              </a:ext>
            </a:extLst>
          </p:cNvPr>
          <p:cNvSpPr txBox="1"/>
          <p:nvPr/>
        </p:nvSpPr>
        <p:spPr>
          <a:xfrm>
            <a:off x="10354962" y="4337907"/>
            <a:ext cx="753762" cy="523220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C00000"/>
                </a:solidFill>
              </a:rPr>
              <a:t>80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2E19B2-E71A-C143-9678-15AEEFE9D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8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3" grpId="0" animBg="1"/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E06D04-86C7-ED47-A87A-7EC18C5824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113" y="1495833"/>
            <a:ext cx="9278475" cy="49377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BLOCK Output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C4A45803-72C0-724C-B1AD-668CF3B920C9}"/>
              </a:ext>
            </a:extLst>
          </p:cNvPr>
          <p:cNvSpPr/>
          <p:nvPr/>
        </p:nvSpPr>
        <p:spPr>
          <a:xfrm>
            <a:off x="1371599" y="1636529"/>
            <a:ext cx="9573491" cy="69103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BBB605-0BC9-F544-90FE-3E77FF19C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5254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LOG Output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570182"/>
            <a:ext cx="10515600" cy="5052291"/>
          </a:xfrm>
        </p:spPr>
        <p:txBody>
          <a:bodyPr>
            <a:normAutofit/>
          </a:bodyPr>
          <a:lstStyle/>
          <a:p>
            <a:r>
              <a:rPr lang="en-US" dirty="0"/>
              <a:t>MOVE_&lt;box number&gt;: move statistics</a:t>
            </a:r>
          </a:p>
          <a:p>
            <a:r>
              <a:rPr lang="en-US" dirty="0"/>
              <a:t>ENER_&lt;box number&gt;: energies</a:t>
            </a:r>
          </a:p>
          <a:p>
            <a:r>
              <a:rPr lang="en-US" dirty="0"/>
              <a:t>STAT_&lt;box number&gt;: density</a:t>
            </a:r>
          </a:p>
          <a:p>
            <a:endParaRPr lang="en-US" dirty="0"/>
          </a:p>
          <a:p>
            <a:r>
              <a:rPr lang="en-US" dirty="0"/>
              <a:t>Data are stored in columns, making them straightforward to extract with </a:t>
            </a:r>
            <a:r>
              <a:rPr lang="en-US" dirty="0" err="1"/>
              <a:t>awk</a:t>
            </a:r>
            <a:r>
              <a:rPr lang="en-US" dirty="0"/>
              <a:t>.</a:t>
            </a:r>
          </a:p>
          <a:p>
            <a:r>
              <a:rPr lang="en-US" dirty="0"/>
              <a:t>Quantities are </a:t>
            </a:r>
            <a:r>
              <a:rPr lang="en-US" u="sng" dirty="0"/>
              <a:t>instantaneous</a:t>
            </a:r>
            <a:r>
              <a:rPr lang="en-US" dirty="0"/>
              <a:t> values, and are defined with MTITLE, ETITLE and STITLE headers near the beginning of the log file.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6567AF-0C5B-3E4A-9C03-9C36E3268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652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GCMC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370155"/>
            <a:ext cx="10515600" cy="1039414"/>
          </a:xfrm>
        </p:spPr>
        <p:txBody>
          <a:bodyPr>
            <a:normAutofit/>
          </a:bodyPr>
          <a:lstStyle/>
          <a:p>
            <a:r>
              <a:rPr lang="en-US" dirty="0"/>
              <a:t>Extract data using </a:t>
            </a:r>
            <a:r>
              <a:rPr lang="en-US" dirty="0" err="1"/>
              <a:t>awk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cat </a:t>
            </a:r>
            <a:r>
              <a:rPr lang="en-US" dirty="0" err="1"/>
              <a:t>output_AR.log</a:t>
            </a:r>
            <a:r>
              <a:rPr lang="en-US" dirty="0"/>
              <a:t> | </a:t>
            </a:r>
            <a:r>
              <a:rPr lang="en-US" dirty="0" err="1"/>
              <a:t>awk</a:t>
            </a:r>
            <a:r>
              <a:rPr lang="en-US" dirty="0"/>
              <a:t> '/STAT_0/ {print $2, $3*$5}' &gt; </a:t>
            </a:r>
            <a:r>
              <a:rPr lang="en-US" dirty="0" err="1"/>
              <a:t>mol_AR_fluct.dat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1F53C6A-34D3-E847-B30C-795677ED2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34544" y="2524212"/>
            <a:ext cx="5354034" cy="4095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91AB95-4035-464E-A2B3-709888277A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422" y="2442225"/>
            <a:ext cx="5509636" cy="425955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D62694-5DFA-3743-8C6E-63ACD0AFB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8651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GCMC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370155"/>
            <a:ext cx="10515600" cy="1039414"/>
          </a:xfrm>
        </p:spPr>
        <p:txBody>
          <a:bodyPr>
            <a:normAutofit/>
          </a:bodyPr>
          <a:lstStyle/>
          <a:p>
            <a:r>
              <a:rPr lang="en-US" dirty="0"/>
              <a:t>Extract data using </a:t>
            </a:r>
            <a:r>
              <a:rPr lang="en-US" dirty="0" err="1"/>
              <a:t>awk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cat </a:t>
            </a:r>
            <a:r>
              <a:rPr lang="en-US" dirty="0" err="1"/>
              <a:t>output_AR.log</a:t>
            </a:r>
            <a:r>
              <a:rPr lang="en-US" dirty="0"/>
              <a:t> | </a:t>
            </a:r>
            <a:r>
              <a:rPr lang="en-US" dirty="0" err="1"/>
              <a:t>awk</a:t>
            </a:r>
            <a:r>
              <a:rPr lang="en-US" dirty="0"/>
              <a:t> '/STAT_0/ {print $2, $3*$5}' &gt; </a:t>
            </a:r>
            <a:r>
              <a:rPr lang="en-US" dirty="0" err="1"/>
              <a:t>mol_AR_fluct.dat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1F53C6A-34D3-E847-B30C-795677ED2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39721" y="2524212"/>
            <a:ext cx="5343679" cy="4095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91AB95-4035-464E-A2B3-709888277A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422" y="2453506"/>
            <a:ext cx="5509636" cy="423698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E61F51-9103-B448-A4F6-92DE1BEF7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0050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AB052C2-23F5-FB43-ABFA-2F1691999FCA}"/>
              </a:ext>
            </a:extLst>
          </p:cNvPr>
          <p:cNvCxnSpPr>
            <a:cxnSpLocks/>
            <a:stCxn id="7" idx="2"/>
            <a:endCxn id="30" idx="0"/>
          </p:cNvCxnSpPr>
          <p:nvPr/>
        </p:nvCxnSpPr>
        <p:spPr>
          <a:xfrm flipH="1">
            <a:off x="4524654" y="3659137"/>
            <a:ext cx="1089470" cy="1060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322AE4D-8F7D-2B46-AD8B-037A58F13524}"/>
              </a:ext>
            </a:extLst>
          </p:cNvPr>
          <p:cNvSpPr/>
          <p:nvPr/>
        </p:nvSpPr>
        <p:spPr>
          <a:xfrm>
            <a:off x="4865376" y="2276225"/>
            <a:ext cx="1497495" cy="1382912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HTS</a:t>
            </a:r>
            <a:endParaRPr lang="en-US" b="1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D9376650-F4E8-EF42-BC98-7AEF23757DD1}"/>
              </a:ext>
            </a:extLst>
          </p:cNvPr>
          <p:cNvSpPr txBox="1">
            <a:spLocks/>
          </p:cNvSpPr>
          <p:nvPr/>
        </p:nvSpPr>
        <p:spPr>
          <a:xfrm>
            <a:off x="471352" y="-26393"/>
            <a:ext cx="115042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Generate PDB, PSF file for reservoir: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E8B0C82-9D67-A443-8013-8BF0D6E5D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29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323E8B-D254-0143-9C53-75C740EEE05D}"/>
              </a:ext>
            </a:extLst>
          </p:cNvPr>
          <p:cNvSpPr/>
          <p:nvPr/>
        </p:nvSpPr>
        <p:spPr>
          <a:xfrm>
            <a:off x="8032379" y="2247331"/>
            <a:ext cx="3578431" cy="144662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Pack the adsorbate molecules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PDB for reservoir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PSF for reservoir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303067E-1CCC-E14C-BA4B-A11F5A84077D}"/>
              </a:ext>
            </a:extLst>
          </p:cNvPr>
          <p:cNvCxnSpPr>
            <a:cxnSpLocks/>
            <a:stCxn id="26" idx="3"/>
            <a:endCxn id="7" idx="1"/>
          </p:cNvCxnSpPr>
          <p:nvPr/>
        </p:nvCxnSpPr>
        <p:spPr>
          <a:xfrm>
            <a:off x="3195868" y="2562420"/>
            <a:ext cx="1669508" cy="405261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E360526-0E1B-424B-8665-3EFD6401A1E1}"/>
              </a:ext>
            </a:extLst>
          </p:cNvPr>
          <p:cNvCxnSpPr>
            <a:cxnSpLocks/>
            <a:stCxn id="29" idx="3"/>
            <a:endCxn id="7" idx="1"/>
          </p:cNvCxnSpPr>
          <p:nvPr/>
        </p:nvCxnSpPr>
        <p:spPr>
          <a:xfrm flipV="1">
            <a:off x="3195868" y="2967681"/>
            <a:ext cx="1669508" cy="1401165"/>
          </a:xfrm>
          <a:prstGeom prst="straightConnector1">
            <a:avLst/>
          </a:prstGeom>
          <a:ln w="38100">
            <a:solidFill>
              <a:srgbClr val="00B05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ED936179-F1C0-EB40-94E0-61EA7A787804}"/>
              </a:ext>
            </a:extLst>
          </p:cNvPr>
          <p:cNvSpPr/>
          <p:nvPr/>
        </p:nvSpPr>
        <p:spPr>
          <a:xfrm>
            <a:off x="560793" y="1870964"/>
            <a:ext cx="2635075" cy="1382912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Single molecule</a:t>
            </a:r>
          </a:p>
          <a:p>
            <a:pPr algn="ctr"/>
            <a:r>
              <a:rPr lang="en-US" sz="2800" dirty="0"/>
              <a:t>PDB file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A10C8BBD-2FFE-AF4B-9972-89DEC2ADB0F1}"/>
              </a:ext>
            </a:extLst>
          </p:cNvPr>
          <p:cNvSpPr/>
          <p:nvPr/>
        </p:nvSpPr>
        <p:spPr>
          <a:xfrm>
            <a:off x="560793" y="3677390"/>
            <a:ext cx="2635075" cy="1382912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Topology file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C1B496EF-2FEB-5345-B128-B4F10B8E8F10}"/>
              </a:ext>
            </a:extLst>
          </p:cNvPr>
          <p:cNvSpPr/>
          <p:nvPr/>
        </p:nvSpPr>
        <p:spPr>
          <a:xfrm>
            <a:off x="3775906" y="4719492"/>
            <a:ext cx="1497495" cy="95900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PACKMOL</a:t>
            </a:r>
            <a:endParaRPr lang="en-US" sz="1050" dirty="0"/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91319D5-1BA2-BA4A-A57D-68A4D913E713}"/>
              </a:ext>
            </a:extLst>
          </p:cNvPr>
          <p:cNvSpPr/>
          <p:nvPr/>
        </p:nvSpPr>
        <p:spPr>
          <a:xfrm>
            <a:off x="6096000" y="4712438"/>
            <a:ext cx="1497495" cy="95900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VMD</a:t>
            </a:r>
            <a:endParaRPr lang="en-US" sz="1050" dirty="0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DF20E9A1-EC94-0944-A40E-23E992D4B122}"/>
              </a:ext>
            </a:extLst>
          </p:cNvPr>
          <p:cNvCxnSpPr>
            <a:cxnSpLocks/>
            <a:stCxn id="30" idx="3"/>
            <a:endCxn id="31" idx="1"/>
          </p:cNvCxnSpPr>
          <p:nvPr/>
        </p:nvCxnSpPr>
        <p:spPr>
          <a:xfrm flipV="1">
            <a:off x="5273401" y="5191938"/>
            <a:ext cx="822599" cy="7054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EF45B04E-456A-384F-AB84-5EB194C012C7}"/>
              </a:ext>
            </a:extLst>
          </p:cNvPr>
          <p:cNvCxnSpPr>
            <a:cxnSpLocks/>
            <a:stCxn id="7" idx="2"/>
            <a:endCxn id="31" idx="0"/>
          </p:cNvCxnSpPr>
          <p:nvPr/>
        </p:nvCxnSpPr>
        <p:spPr>
          <a:xfrm>
            <a:off x="5614124" y="3659137"/>
            <a:ext cx="1230624" cy="1053301"/>
          </a:xfrm>
          <a:prstGeom prst="straightConnector1">
            <a:avLst/>
          </a:prstGeom>
          <a:ln w="38100">
            <a:solidFill>
              <a:srgbClr val="00B05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C1C0934-3487-5A4E-981E-F5B7EADEE78E}"/>
              </a:ext>
            </a:extLst>
          </p:cNvPr>
          <p:cNvCxnSpPr>
            <a:cxnSpLocks/>
            <a:stCxn id="31" idx="3"/>
            <a:endCxn id="14" idx="2"/>
          </p:cNvCxnSpPr>
          <p:nvPr/>
        </p:nvCxnSpPr>
        <p:spPr>
          <a:xfrm flipV="1">
            <a:off x="7593495" y="3693953"/>
            <a:ext cx="2228100" cy="1497985"/>
          </a:xfrm>
          <a:prstGeom prst="straightConnector1">
            <a:avLst/>
          </a:prstGeom>
          <a:ln w="38100">
            <a:solidFill>
              <a:srgbClr val="C0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9694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694"/>
            <a:ext cx="10515600" cy="1325563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9571"/>
            <a:ext cx="10515600" cy="477684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Grand canonical Monte Carlo simulation </a:t>
            </a:r>
          </a:p>
          <a:p>
            <a:pPr lvl="1"/>
            <a:r>
              <a:rPr lang="en-US" dirty="0"/>
              <a:t>Adsorption of </a:t>
            </a:r>
            <a:r>
              <a:rPr lang="en-US" dirty="0" err="1"/>
              <a:t>Ar</a:t>
            </a:r>
            <a:r>
              <a:rPr lang="en-US" dirty="0"/>
              <a:t> and CO</a:t>
            </a:r>
            <a:r>
              <a:rPr lang="en-US" baseline="-25000" dirty="0"/>
              <a:t>2</a:t>
            </a:r>
            <a:r>
              <a:rPr lang="en-US" dirty="0"/>
              <a:t> in IRMOF-1</a:t>
            </a:r>
          </a:p>
          <a:p>
            <a:pPr lvl="2"/>
            <a:r>
              <a:rPr lang="en-US" dirty="0"/>
              <a:t>System setup for adsorption in porous materials, using automated HTS tools</a:t>
            </a:r>
          </a:p>
          <a:p>
            <a:pPr lvl="2"/>
            <a:r>
              <a:rPr lang="en-US" dirty="0"/>
              <a:t>Modify the XML input file to HTS tools</a:t>
            </a:r>
          </a:p>
          <a:p>
            <a:pPr lvl="2"/>
            <a:r>
              <a:rPr lang="en-US" dirty="0"/>
              <a:t>Add new adsorbate molecule</a:t>
            </a:r>
          </a:p>
          <a:p>
            <a:pPr lvl="2"/>
            <a:r>
              <a:rPr lang="en-US" dirty="0"/>
              <a:t>Extract the simulation results</a:t>
            </a:r>
          </a:p>
          <a:p>
            <a:pPr marL="685800" lvl="2" indent="-45720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Canonical Monte Carlo simulation. </a:t>
            </a:r>
          </a:p>
          <a:p>
            <a:pPr lvl="1"/>
            <a:r>
              <a:rPr lang="en-US" dirty="0"/>
              <a:t>Solvation free energy of Ne, </a:t>
            </a:r>
            <a:r>
              <a:rPr lang="en-US" dirty="0" err="1"/>
              <a:t>Ar</a:t>
            </a:r>
            <a:r>
              <a:rPr lang="en-US" dirty="0"/>
              <a:t>, and Kr in cyclohexane</a:t>
            </a:r>
          </a:p>
          <a:p>
            <a:pPr lvl="2"/>
            <a:r>
              <a:rPr lang="en-US" dirty="0"/>
              <a:t>System setup for free energy calculation</a:t>
            </a:r>
          </a:p>
          <a:p>
            <a:pPr lvl="2"/>
            <a:r>
              <a:rPr lang="en-US" dirty="0"/>
              <a:t>Define the lambda states and soft-core parameters</a:t>
            </a:r>
          </a:p>
          <a:p>
            <a:pPr lvl="2"/>
            <a:r>
              <a:rPr lang="en-US" dirty="0"/>
              <a:t>Calculate the solvation free energy with TI and FEP estimators</a:t>
            </a:r>
          </a:p>
          <a:p>
            <a:pPr marL="914400" lvl="2" indent="0">
              <a:buNone/>
            </a:pP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09501" y="1341257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71EB9-51EE-764B-ADF9-C0A35BE72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4908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322AE4D-8F7D-2B46-AD8B-037A58F13524}"/>
              </a:ext>
            </a:extLst>
          </p:cNvPr>
          <p:cNvSpPr/>
          <p:nvPr/>
        </p:nvSpPr>
        <p:spPr>
          <a:xfrm>
            <a:off x="5202626" y="1455854"/>
            <a:ext cx="1786747" cy="83934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BUILD/</a:t>
            </a:r>
            <a:endParaRPr lang="en-US" b="1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D9376650-F4E8-EF42-BC98-7AEF23757DD1}"/>
              </a:ext>
            </a:extLst>
          </p:cNvPr>
          <p:cNvSpPr txBox="1">
            <a:spLocks/>
          </p:cNvSpPr>
          <p:nvPr/>
        </p:nvSpPr>
        <p:spPr>
          <a:xfrm>
            <a:off x="471352" y="-26393"/>
            <a:ext cx="115042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Add New Adsorbate to HTS: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E8B0C82-9D67-A443-8013-8BF0D6E5D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30</a:t>
            </a:fld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303067E-1CCC-E14C-BA4B-A11F5A84077D}"/>
              </a:ext>
            </a:extLst>
          </p:cNvPr>
          <p:cNvCxnSpPr>
            <a:cxnSpLocks/>
            <a:stCxn id="26" idx="2"/>
            <a:endCxn id="30" idx="0"/>
          </p:cNvCxnSpPr>
          <p:nvPr/>
        </p:nvCxnSpPr>
        <p:spPr>
          <a:xfrm flipH="1">
            <a:off x="1638475" y="3595568"/>
            <a:ext cx="1196051" cy="403056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ED936179-F1C0-EB40-94E0-61EA7A787804}"/>
              </a:ext>
            </a:extLst>
          </p:cNvPr>
          <p:cNvSpPr/>
          <p:nvPr/>
        </p:nvSpPr>
        <p:spPr>
          <a:xfrm>
            <a:off x="1516988" y="2728698"/>
            <a:ext cx="2635075" cy="86687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model/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A10C8BBD-2FFE-AF4B-9972-89DEC2ADB0F1}"/>
              </a:ext>
            </a:extLst>
          </p:cNvPr>
          <p:cNvSpPr/>
          <p:nvPr/>
        </p:nvSpPr>
        <p:spPr>
          <a:xfrm>
            <a:off x="8101931" y="2699980"/>
            <a:ext cx="2635075" cy="86687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 err="1"/>
              <a:t>pdb</a:t>
            </a:r>
            <a:r>
              <a:rPr lang="en-US" sz="2800" b="1" dirty="0"/>
              <a:t>/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C1B496EF-2FEB-5345-B128-B4F10B8E8F10}"/>
              </a:ext>
            </a:extLst>
          </p:cNvPr>
          <p:cNvSpPr/>
          <p:nvPr/>
        </p:nvSpPr>
        <p:spPr>
          <a:xfrm>
            <a:off x="442424" y="3998624"/>
            <a:ext cx="2392101" cy="95900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b="1" dirty="0" err="1"/>
              <a:t>Top_adsorbate.inp</a:t>
            </a:r>
            <a:endParaRPr lang="en-US" sz="2000" b="1" dirty="0"/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2D084C7E-5F74-B543-8098-DEE49FD5F3F2}"/>
              </a:ext>
            </a:extLst>
          </p:cNvPr>
          <p:cNvSpPr/>
          <p:nvPr/>
        </p:nvSpPr>
        <p:spPr>
          <a:xfrm rot="5400000">
            <a:off x="5791159" y="-2419912"/>
            <a:ext cx="609680" cy="10059747"/>
          </a:xfrm>
          <a:prstGeom prst="leftBrace">
            <a:avLst>
              <a:gd name="adj1" fmla="val 28332"/>
              <a:gd name="adj2" fmla="val 4963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83F745D6-6AE6-E04D-BECB-8544E0E08DA4}"/>
              </a:ext>
            </a:extLst>
          </p:cNvPr>
          <p:cNvSpPr/>
          <p:nvPr/>
        </p:nvSpPr>
        <p:spPr>
          <a:xfrm>
            <a:off x="3810011" y="3988149"/>
            <a:ext cx="2785229" cy="95900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err="1"/>
              <a:t>Parameters_Universal.par</a:t>
            </a:r>
            <a:endParaRPr 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8D843AD-E554-9C4E-8E25-C67B860A3CFD}"/>
              </a:ext>
            </a:extLst>
          </p:cNvPr>
          <p:cNvSpPr txBox="1"/>
          <p:nvPr/>
        </p:nvSpPr>
        <p:spPr>
          <a:xfrm>
            <a:off x="5202626" y="2587019"/>
            <a:ext cx="1585632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/>
              <a:t>. . . 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C1207BD-63C8-B040-94D9-DA48EFBE8E00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>
            <a:off x="2834526" y="3595568"/>
            <a:ext cx="2368100" cy="392581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62001911-A9DC-1146-B41F-D3384B5BA9CE}"/>
              </a:ext>
            </a:extLst>
          </p:cNvPr>
          <p:cNvSpPr txBox="1"/>
          <p:nvPr/>
        </p:nvSpPr>
        <p:spPr>
          <a:xfrm>
            <a:off x="216392" y="5402243"/>
            <a:ext cx="31312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Add adsorbate topology to this file.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35360D8-89A1-1B49-B4BB-99D1753F7086}"/>
              </a:ext>
            </a:extLst>
          </p:cNvPr>
          <p:cNvSpPr txBox="1"/>
          <p:nvPr/>
        </p:nvSpPr>
        <p:spPr>
          <a:xfrm>
            <a:off x="3841329" y="5402146"/>
            <a:ext cx="31312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Add force field parameter this file.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5C7B548-D875-8341-955D-1DACE823C893}"/>
              </a:ext>
            </a:extLst>
          </p:cNvPr>
          <p:cNvSpPr txBox="1"/>
          <p:nvPr/>
        </p:nvSpPr>
        <p:spPr>
          <a:xfrm>
            <a:off x="8059742" y="3791858"/>
            <a:ext cx="313124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Add a single adsorbate PDB file to this directory.</a:t>
            </a:r>
          </a:p>
        </p:txBody>
      </p:sp>
    </p:spTree>
    <p:extLst>
      <p:ext uri="{BB962C8B-B14F-4D97-AF65-F5344CB8AC3E}">
        <p14:creationId xmlns:p14="http://schemas.microsoft.com/office/powerpoint/2010/main" val="34411452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2: Add CO</a:t>
            </a:r>
            <a:r>
              <a:rPr lang="en-US" baseline="-25000" dirty="0"/>
              <a:t>2</a:t>
            </a:r>
            <a:r>
              <a:rPr lang="en-US" dirty="0"/>
              <a:t> adsorbate to HTS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31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76" y="1594877"/>
            <a:ext cx="11137408" cy="3265287"/>
          </a:xfrm>
        </p:spPr>
        <p:txBody>
          <a:bodyPr anchor="ctr"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Go to adsorption/CO2_IRMOF1/.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We already added the single CO</a:t>
            </a:r>
            <a:r>
              <a:rPr lang="en-US" sz="2200" baseline="-25000" dirty="0"/>
              <a:t>2</a:t>
            </a:r>
            <a:r>
              <a:rPr lang="en-US" sz="2200" dirty="0"/>
              <a:t> </a:t>
            </a:r>
            <a:r>
              <a:rPr lang="en-US" sz="2200" dirty="0" err="1"/>
              <a:t>pdb</a:t>
            </a:r>
            <a:r>
              <a:rPr lang="en-US" sz="2200" dirty="0"/>
              <a:t> file (</a:t>
            </a:r>
            <a:r>
              <a:rPr lang="en-US" sz="2200" dirty="0" err="1"/>
              <a:t>carbondioxide.pdb</a:t>
            </a:r>
            <a:r>
              <a:rPr lang="en-US" sz="2200" dirty="0"/>
              <a:t>) to “BUILD/” directory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You need to add the CO</a:t>
            </a:r>
            <a:r>
              <a:rPr lang="en-US" sz="2200" baseline="-25000" dirty="0"/>
              <a:t>2</a:t>
            </a:r>
            <a:r>
              <a:rPr lang="en-US" sz="2200" dirty="0"/>
              <a:t> topology to “BUILD/</a:t>
            </a:r>
            <a:r>
              <a:rPr lang="en-US" sz="2200" dirty="0" err="1"/>
              <a:t>molel</a:t>
            </a:r>
            <a:r>
              <a:rPr lang="en-US" sz="2200" dirty="0"/>
              <a:t>/</a:t>
            </a:r>
            <a:r>
              <a:rPr lang="en-US" sz="2200" dirty="0" err="1"/>
              <a:t>Top_adsorbate.inp</a:t>
            </a:r>
            <a:r>
              <a:rPr lang="en-US" sz="2200" dirty="0"/>
              <a:t>”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You need to add the CO</a:t>
            </a:r>
            <a:r>
              <a:rPr lang="en-US" sz="2200" baseline="-25000" dirty="0"/>
              <a:t>2</a:t>
            </a:r>
            <a:r>
              <a:rPr lang="en-US" sz="2200" dirty="0"/>
              <a:t> force field parameters to “BUILD/</a:t>
            </a:r>
            <a:r>
              <a:rPr lang="en-US" sz="2200" dirty="0" err="1"/>
              <a:t>molel</a:t>
            </a:r>
            <a:r>
              <a:rPr lang="en-US" sz="2200" dirty="0"/>
              <a:t>/</a:t>
            </a:r>
            <a:r>
              <a:rPr lang="en-US" sz="2200" dirty="0" err="1"/>
              <a:t>Parameters_Universal.par</a:t>
            </a:r>
            <a:r>
              <a:rPr lang="en-US" sz="2200" dirty="0"/>
              <a:t>”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sz="2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87523E-37E5-F94D-AF9A-3C6EAD76FCB3}"/>
              </a:ext>
            </a:extLst>
          </p:cNvPr>
          <p:cNvSpPr/>
          <p:nvPr/>
        </p:nvSpPr>
        <p:spPr>
          <a:xfrm>
            <a:off x="654776" y="4555786"/>
            <a:ext cx="1031802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REMARK Single </a:t>
            </a:r>
            <a:r>
              <a:rPr lang="en-US" sz="2400" dirty="0" err="1"/>
              <a:t>pdb</a:t>
            </a:r>
            <a:r>
              <a:rPr lang="en-US" sz="2400" dirty="0"/>
              <a:t> file for carbon dioxide</a:t>
            </a:r>
          </a:p>
          <a:p>
            <a:r>
              <a:rPr lang="en-US" sz="2400" dirty="0"/>
              <a:t>ATOM      1  O1  CO2 A   1      00.000  00.000  00.000  	1.00  0.00      CO2  O</a:t>
            </a:r>
          </a:p>
          <a:p>
            <a:r>
              <a:rPr lang="en-US" sz="2400" dirty="0"/>
              <a:t>ATOM      2  C1  CO2 A   1       01.160  00.000  00.000  	1.00  0.00      CO2  C</a:t>
            </a:r>
          </a:p>
          <a:p>
            <a:r>
              <a:rPr lang="en-US" sz="2400" dirty="0"/>
              <a:t>ATOM      3  O2  CO2 A   1      02.320   00.000  00.000  	1.00  0.00      CO2  O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513DB17-FA06-7E4D-941D-BCE88EA30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2378838"/>
            <a:ext cx="558321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0672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Topology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903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RESI        </a:t>
            </a:r>
            <a:r>
              <a:rPr lang="en-US" sz="2400" b="1" dirty="0"/>
              <a:t>SPCE</a:t>
            </a:r>
            <a:r>
              <a:rPr lang="en-US" sz="2400" dirty="0"/>
              <a:t>          0.00 </a:t>
            </a:r>
          </a:p>
          <a:p>
            <a:pPr marL="0" indent="0">
              <a:buNone/>
            </a:pPr>
            <a:r>
              <a:rPr lang="en-US" sz="2400" dirty="0"/>
              <a:t>GROUP</a:t>
            </a:r>
          </a:p>
          <a:p>
            <a:pPr marL="0" indent="0">
              <a:buNone/>
            </a:pPr>
            <a:r>
              <a:rPr lang="en-US" sz="2400" dirty="0"/>
              <a:t>ATOM    O1    </a:t>
            </a:r>
            <a:r>
              <a:rPr lang="en-US" sz="2400" b="1" dirty="0"/>
              <a:t>OT</a:t>
            </a:r>
            <a:r>
              <a:rPr lang="en-US" sz="2400" dirty="0"/>
              <a:t>      -0.847600  !       O1</a:t>
            </a:r>
          </a:p>
          <a:p>
            <a:pPr marL="0" indent="0">
              <a:buNone/>
            </a:pPr>
            <a:r>
              <a:rPr lang="en-US" sz="2400" dirty="0"/>
              <a:t>ATOM    H1    </a:t>
            </a:r>
            <a:r>
              <a:rPr lang="en-US" sz="2400" b="1" dirty="0"/>
              <a:t>HT</a:t>
            </a:r>
            <a:r>
              <a:rPr lang="en-US" sz="2400" dirty="0"/>
              <a:t>        0.423800  !      /   \</a:t>
            </a:r>
          </a:p>
          <a:p>
            <a:pPr marL="0" indent="0">
              <a:buNone/>
            </a:pPr>
            <a:r>
              <a:rPr lang="en-US" sz="2400" dirty="0"/>
              <a:t>ATOM    H2    </a:t>
            </a:r>
            <a:r>
              <a:rPr lang="en-US" sz="2400" b="1" dirty="0"/>
              <a:t>HT</a:t>
            </a:r>
            <a:r>
              <a:rPr lang="en-US" sz="2400" dirty="0"/>
              <a:t>        0.423800  !  H1     H2</a:t>
            </a:r>
          </a:p>
          <a:p>
            <a:pPr marL="0" indent="0">
              <a:buNone/>
            </a:pPr>
            <a:r>
              <a:rPr lang="en-US" sz="2400" dirty="0"/>
              <a:t>BOND 	O1 H1  	 O1 H2 </a:t>
            </a:r>
          </a:p>
          <a:p>
            <a:pPr marL="0" indent="0">
              <a:buNone/>
            </a:pPr>
            <a:r>
              <a:rPr lang="en-US" sz="2400" dirty="0"/>
              <a:t>PATCHING FIRS NONE LAST NONE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28509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Defines residue name</a:t>
            </a:r>
          </a:p>
          <a:p>
            <a:endParaRPr lang="en-US" dirty="0"/>
          </a:p>
          <a:p>
            <a:r>
              <a:rPr lang="en-US" dirty="0"/>
              <a:t>Maps atom name to atom type</a:t>
            </a:r>
          </a:p>
          <a:p>
            <a:endParaRPr lang="en-US" dirty="0"/>
          </a:p>
          <a:p>
            <a:r>
              <a:rPr lang="en-US" dirty="0"/>
              <a:t>Column 3 is the partial charge</a:t>
            </a:r>
          </a:p>
          <a:p>
            <a:endParaRPr lang="en-US" dirty="0"/>
          </a:p>
          <a:p>
            <a:r>
              <a:rPr lang="en-US" dirty="0"/>
              <a:t>Defines bonds between pairs of atoms.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504211" y="2753591"/>
            <a:ext cx="1518149" cy="2847107"/>
            <a:chOff x="2504211" y="2753591"/>
            <a:chExt cx="1518149" cy="2847107"/>
          </a:xfrm>
        </p:grpSpPr>
        <p:sp>
          <p:nvSpPr>
            <p:cNvPr id="8" name="Rectangle 7"/>
            <p:cNvSpPr/>
            <p:nvPr/>
          </p:nvSpPr>
          <p:spPr>
            <a:xfrm>
              <a:off x="2504211" y="2753591"/>
              <a:ext cx="509154" cy="1278082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625206" y="5039589"/>
              <a:ext cx="1397154" cy="561109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656827" y="5120088"/>
              <a:ext cx="127368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Atom type</a:t>
              </a:r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2779570" y="4031673"/>
              <a:ext cx="0" cy="100791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925385" y="2753591"/>
            <a:ext cx="1443744" cy="2847108"/>
            <a:chOff x="925385" y="2753591"/>
            <a:chExt cx="1443744" cy="2847108"/>
          </a:xfrm>
        </p:grpSpPr>
        <p:sp>
          <p:nvSpPr>
            <p:cNvPr id="7" name="Rectangle 6"/>
            <p:cNvSpPr/>
            <p:nvPr/>
          </p:nvSpPr>
          <p:spPr>
            <a:xfrm>
              <a:off x="1880755" y="2753591"/>
              <a:ext cx="488374" cy="1278082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28551" y="5039590"/>
              <a:ext cx="1397154" cy="561109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925385" y="5103984"/>
              <a:ext cx="14003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Atom name</a:t>
              </a:r>
            </a:p>
          </p:txBody>
        </p:sp>
        <p:cxnSp>
          <p:nvCxnSpPr>
            <p:cNvPr id="19" name="Straight Connector 18"/>
            <p:cNvCxnSpPr/>
            <p:nvPr/>
          </p:nvCxnSpPr>
          <p:spPr>
            <a:xfrm>
              <a:off x="2214998" y="4031673"/>
              <a:ext cx="0" cy="100791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3288723" y="1819385"/>
            <a:ext cx="2241513" cy="2212288"/>
            <a:chOff x="3288723" y="1819385"/>
            <a:chExt cx="2241513" cy="2212288"/>
          </a:xfrm>
        </p:grpSpPr>
        <p:sp>
          <p:nvSpPr>
            <p:cNvPr id="20" name="Rectangle 19"/>
            <p:cNvSpPr/>
            <p:nvPr/>
          </p:nvSpPr>
          <p:spPr>
            <a:xfrm>
              <a:off x="3288723" y="2753591"/>
              <a:ext cx="1432217" cy="1278082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022362" y="1819385"/>
              <a:ext cx="1507873" cy="561109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975387" y="1915273"/>
              <a:ext cx="15548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Partial charges</a:t>
              </a:r>
            </a:p>
          </p:txBody>
        </p:sp>
        <p:cxnSp>
          <p:nvCxnSpPr>
            <p:cNvPr id="24" name="Straight Connector 23"/>
            <p:cNvCxnSpPr>
              <a:endCxn id="20" idx="0"/>
            </p:cNvCxnSpPr>
            <p:nvPr/>
          </p:nvCxnSpPr>
          <p:spPr>
            <a:xfrm flipH="1">
              <a:off x="4004832" y="2380494"/>
              <a:ext cx="17528" cy="373097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16730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2.1: Add CO</a:t>
            </a:r>
            <a:r>
              <a:rPr lang="en-US" baseline="-25000" dirty="0"/>
              <a:t>2</a:t>
            </a:r>
            <a:r>
              <a:rPr lang="en-US" dirty="0"/>
              <a:t> topology to </a:t>
            </a:r>
            <a:r>
              <a:rPr lang="en-US" dirty="0" err="1"/>
              <a:t>Top_adsorbate.inp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33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76" y="1377905"/>
            <a:ext cx="11137408" cy="1325562"/>
          </a:xfrm>
        </p:spPr>
        <p:txBody>
          <a:bodyPr anchor="ctr"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Open to “BUILD/</a:t>
            </a:r>
            <a:r>
              <a:rPr lang="en-US" sz="2400" dirty="0" err="1"/>
              <a:t>molel</a:t>
            </a:r>
            <a:r>
              <a:rPr lang="en-US" sz="2400" dirty="0"/>
              <a:t>/</a:t>
            </a:r>
            <a:r>
              <a:rPr lang="en-US" sz="2400" dirty="0" err="1"/>
              <a:t>Top_adsorbate.inp</a:t>
            </a:r>
            <a:r>
              <a:rPr lang="en-US" sz="2400" dirty="0"/>
              <a:t>” with a text editor.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Replace </a:t>
            </a:r>
            <a:r>
              <a:rPr lang="en-US" sz="2400" b="1" dirty="0"/>
              <a:t>“Fill-by-user” </a:t>
            </a:r>
            <a:r>
              <a:rPr lang="en-US" sz="2400" dirty="0"/>
              <a:t>with the correct structural information.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87523E-37E5-F94D-AF9A-3C6EAD76FCB3}"/>
              </a:ext>
            </a:extLst>
          </p:cNvPr>
          <p:cNvSpPr/>
          <p:nvPr/>
        </p:nvSpPr>
        <p:spPr>
          <a:xfrm>
            <a:off x="5492186" y="4202276"/>
            <a:ext cx="21475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name: O1</a:t>
            </a:r>
          </a:p>
          <a:p>
            <a:pPr algn="ctr"/>
            <a:r>
              <a:rPr lang="en-US" sz="2400" dirty="0"/>
              <a:t>type: O2C</a:t>
            </a:r>
          </a:p>
          <a:p>
            <a:pPr algn="ctr"/>
            <a:r>
              <a:rPr lang="en-US" sz="2400" dirty="0"/>
              <a:t>Charge: -0.35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F1F426-2CB2-3B45-AEED-00AA57F6D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624" y="2716137"/>
            <a:ext cx="5620600" cy="146304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E8696C0-2271-8A4F-928B-D2BB010B1650}"/>
              </a:ext>
            </a:extLst>
          </p:cNvPr>
          <p:cNvSpPr/>
          <p:nvPr/>
        </p:nvSpPr>
        <p:spPr>
          <a:xfrm>
            <a:off x="10044418" y="4202276"/>
            <a:ext cx="21475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name: O2</a:t>
            </a:r>
          </a:p>
          <a:p>
            <a:pPr algn="ctr"/>
            <a:r>
              <a:rPr lang="en-US" sz="2400" dirty="0"/>
              <a:t>type: O2C</a:t>
            </a:r>
          </a:p>
          <a:p>
            <a:pPr algn="ctr"/>
            <a:r>
              <a:rPr lang="en-US" sz="2400" dirty="0"/>
              <a:t>Charge: -0.35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6269607-5E87-6A44-A076-F5105AEF5695}"/>
              </a:ext>
            </a:extLst>
          </p:cNvPr>
          <p:cNvSpPr/>
          <p:nvPr/>
        </p:nvSpPr>
        <p:spPr>
          <a:xfrm>
            <a:off x="7777117" y="4202276"/>
            <a:ext cx="21475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name: C1</a:t>
            </a:r>
          </a:p>
          <a:p>
            <a:pPr algn="ctr"/>
            <a:r>
              <a:rPr lang="en-US" sz="2400" dirty="0"/>
              <a:t>type: CO2</a:t>
            </a:r>
          </a:p>
          <a:p>
            <a:pPr algn="ctr"/>
            <a:r>
              <a:rPr lang="en-US" sz="2400" dirty="0"/>
              <a:t>Charge: +0.70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5811C5-CA84-B345-898A-5E62B0385466}"/>
              </a:ext>
            </a:extLst>
          </p:cNvPr>
          <p:cNvSpPr/>
          <p:nvPr/>
        </p:nvSpPr>
        <p:spPr>
          <a:xfrm>
            <a:off x="551369" y="3267463"/>
            <a:ext cx="4609566" cy="230832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RESI CO2 		0.00     !   </a:t>
            </a:r>
          </a:p>
          <a:p>
            <a:r>
              <a:rPr lang="en-US" sz="2400" dirty="0"/>
              <a:t>GROUP</a:t>
            </a:r>
          </a:p>
          <a:p>
            <a:endParaRPr lang="en-US" sz="2400" dirty="0"/>
          </a:p>
          <a:p>
            <a:r>
              <a:rPr lang="en-US" sz="2400" b="1" dirty="0"/>
              <a:t>Fill-by-user</a:t>
            </a:r>
          </a:p>
          <a:p>
            <a:endParaRPr lang="en-US" sz="2400" b="1" dirty="0"/>
          </a:p>
          <a:p>
            <a:r>
              <a:rPr lang="en-US" sz="2400" dirty="0"/>
              <a:t>PATCHING FIRS NONE LAST NONE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C168630-219C-504A-9F17-3431433EBC13}"/>
              </a:ext>
            </a:extLst>
          </p:cNvPr>
          <p:cNvSpPr/>
          <p:nvPr/>
        </p:nvSpPr>
        <p:spPr>
          <a:xfrm>
            <a:off x="7536809" y="5726041"/>
            <a:ext cx="2147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/>
              <a:t>Resname</a:t>
            </a:r>
            <a:r>
              <a:rPr lang="en-US" sz="2400" dirty="0"/>
              <a:t> CO2</a:t>
            </a:r>
          </a:p>
        </p:txBody>
      </p:sp>
    </p:spTree>
    <p:extLst>
      <p:ext uri="{BB962C8B-B14F-4D97-AF65-F5344CB8AC3E}">
        <p14:creationId xmlns:p14="http://schemas.microsoft.com/office/powerpoint/2010/main" val="6942826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2.1: Add CO</a:t>
            </a:r>
            <a:r>
              <a:rPr lang="en-US" baseline="-25000" dirty="0"/>
              <a:t>2</a:t>
            </a:r>
            <a:r>
              <a:rPr lang="en-US" dirty="0"/>
              <a:t> topology to </a:t>
            </a:r>
            <a:r>
              <a:rPr lang="en-US" dirty="0" err="1"/>
              <a:t>Top_adsorbate.inp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34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76" y="1594878"/>
            <a:ext cx="11137408" cy="81767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Here is the correct changes to the </a:t>
            </a:r>
            <a:r>
              <a:rPr lang="en-US" dirty="0" err="1"/>
              <a:t>Top_adsorbate.inp</a:t>
            </a:r>
            <a:r>
              <a:rPr lang="en-US" dirty="0"/>
              <a:t>  file: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5811C5-CA84-B345-898A-5E62B0385466}"/>
              </a:ext>
            </a:extLst>
          </p:cNvPr>
          <p:cNvSpPr/>
          <p:nvPr/>
        </p:nvSpPr>
        <p:spPr>
          <a:xfrm>
            <a:off x="471352" y="3429000"/>
            <a:ext cx="4420157" cy="304698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RESI CO2 		0.00     ! GROUP</a:t>
            </a:r>
          </a:p>
          <a:p>
            <a:r>
              <a:rPr lang="en-US" sz="2400" b="1" dirty="0"/>
              <a:t>ATOM  O1  O2C	   -0.35 </a:t>
            </a:r>
          </a:p>
          <a:p>
            <a:r>
              <a:rPr lang="en-US" sz="2400" b="1" dirty="0"/>
              <a:t>ATOM  C1  CO2	    0.70    </a:t>
            </a:r>
          </a:p>
          <a:p>
            <a:r>
              <a:rPr lang="en-US" sz="2400" b="1" dirty="0"/>
              <a:t>ATOM  O2  O2C	   -0.35 </a:t>
            </a:r>
          </a:p>
          <a:p>
            <a:r>
              <a:rPr lang="en-US" sz="2400" b="1" dirty="0"/>
              <a:t>BOND  O1  C1      C1  O2</a:t>
            </a:r>
          </a:p>
          <a:p>
            <a:endParaRPr lang="en-US" sz="2400" dirty="0"/>
          </a:p>
          <a:p>
            <a:r>
              <a:rPr lang="en-US" sz="2400" dirty="0"/>
              <a:t>PATCHING FIRS NONE LAST NONE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2F40A2-54F9-BF42-A912-F1D43AC3FBFB}"/>
              </a:ext>
            </a:extLst>
          </p:cNvPr>
          <p:cNvSpPr/>
          <p:nvPr/>
        </p:nvSpPr>
        <p:spPr>
          <a:xfrm>
            <a:off x="5492186" y="4062793"/>
            <a:ext cx="21475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name: O1</a:t>
            </a:r>
          </a:p>
          <a:p>
            <a:pPr algn="ctr"/>
            <a:r>
              <a:rPr lang="en-US" sz="2400" dirty="0"/>
              <a:t>type: O2C</a:t>
            </a:r>
          </a:p>
          <a:p>
            <a:pPr algn="ctr"/>
            <a:r>
              <a:rPr lang="en-US" sz="2400" dirty="0"/>
              <a:t>Charge: -0.35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B514494-B1DB-9F4C-AC54-5855E67562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624" y="2576654"/>
            <a:ext cx="5620600" cy="146304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A592268-5BFE-3147-8D67-66F0C9B1A2DD}"/>
              </a:ext>
            </a:extLst>
          </p:cNvPr>
          <p:cNvSpPr/>
          <p:nvPr/>
        </p:nvSpPr>
        <p:spPr>
          <a:xfrm>
            <a:off x="10044418" y="4062793"/>
            <a:ext cx="21475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name: O2</a:t>
            </a:r>
          </a:p>
          <a:p>
            <a:pPr algn="ctr"/>
            <a:r>
              <a:rPr lang="en-US" sz="2400" dirty="0"/>
              <a:t>type: O2C</a:t>
            </a:r>
          </a:p>
          <a:p>
            <a:pPr algn="ctr"/>
            <a:r>
              <a:rPr lang="en-US" sz="2400" dirty="0"/>
              <a:t>Charge: -0.35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F663E92-811E-9D42-A858-00052B26C5D8}"/>
              </a:ext>
            </a:extLst>
          </p:cNvPr>
          <p:cNvSpPr/>
          <p:nvPr/>
        </p:nvSpPr>
        <p:spPr>
          <a:xfrm>
            <a:off x="7777117" y="4062793"/>
            <a:ext cx="21475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name: C1</a:t>
            </a:r>
          </a:p>
          <a:p>
            <a:pPr algn="ctr"/>
            <a:r>
              <a:rPr lang="en-US" sz="2400" dirty="0"/>
              <a:t>type: CO2</a:t>
            </a:r>
          </a:p>
          <a:p>
            <a:pPr algn="ctr"/>
            <a:r>
              <a:rPr lang="en-US" sz="2400" dirty="0"/>
              <a:t>Charge: +0.70</a:t>
            </a:r>
          </a:p>
        </p:txBody>
      </p:sp>
    </p:spTree>
    <p:extLst>
      <p:ext uri="{BB962C8B-B14F-4D97-AF65-F5344CB8AC3E}">
        <p14:creationId xmlns:p14="http://schemas.microsoft.com/office/powerpoint/2010/main" val="39170029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2: Add CO</a:t>
            </a:r>
            <a:r>
              <a:rPr lang="en-US" baseline="-25000" dirty="0"/>
              <a:t>2</a:t>
            </a:r>
            <a:r>
              <a:rPr lang="en-US" dirty="0"/>
              <a:t> adsorbate to HTS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35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76" y="1594877"/>
            <a:ext cx="11137408" cy="3265287"/>
          </a:xfrm>
        </p:spPr>
        <p:txBody>
          <a:bodyPr anchor="ctr"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Go to adsorption/CO2_IRMOF1/.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We already added the single CO</a:t>
            </a:r>
            <a:r>
              <a:rPr lang="en-US" sz="2200" baseline="-25000" dirty="0"/>
              <a:t>2</a:t>
            </a:r>
            <a:r>
              <a:rPr lang="en-US" sz="2200" dirty="0"/>
              <a:t> </a:t>
            </a:r>
            <a:r>
              <a:rPr lang="en-US" sz="2200" dirty="0" err="1"/>
              <a:t>pdb</a:t>
            </a:r>
            <a:r>
              <a:rPr lang="en-US" sz="2200" dirty="0"/>
              <a:t> file (</a:t>
            </a:r>
            <a:r>
              <a:rPr lang="en-US" sz="2200" dirty="0" err="1"/>
              <a:t>carbondioxide.pdb</a:t>
            </a:r>
            <a:r>
              <a:rPr lang="en-US" sz="2200" dirty="0"/>
              <a:t>) to “BUILD/” directory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We added the CO</a:t>
            </a:r>
            <a:r>
              <a:rPr lang="en-US" sz="2200" baseline="-25000" dirty="0"/>
              <a:t>2</a:t>
            </a:r>
            <a:r>
              <a:rPr lang="en-US" sz="2200" dirty="0"/>
              <a:t> topology to “BUILD/</a:t>
            </a:r>
            <a:r>
              <a:rPr lang="en-US" sz="2200" dirty="0" err="1"/>
              <a:t>molel</a:t>
            </a:r>
            <a:r>
              <a:rPr lang="en-US" sz="2200" dirty="0"/>
              <a:t>/</a:t>
            </a:r>
            <a:r>
              <a:rPr lang="en-US" sz="2200" dirty="0" err="1"/>
              <a:t>Top_adsorbate.inp</a:t>
            </a:r>
            <a:r>
              <a:rPr lang="en-US" sz="2200" dirty="0"/>
              <a:t>”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You need to add the CO</a:t>
            </a:r>
            <a:r>
              <a:rPr lang="en-US" sz="2200" baseline="-25000" dirty="0"/>
              <a:t>2</a:t>
            </a:r>
            <a:r>
              <a:rPr lang="en-US" sz="2200" dirty="0"/>
              <a:t> force field parameters to “BUILD/</a:t>
            </a:r>
            <a:r>
              <a:rPr lang="en-US" sz="2200" dirty="0" err="1"/>
              <a:t>molel</a:t>
            </a:r>
            <a:r>
              <a:rPr lang="en-US" sz="2200" dirty="0"/>
              <a:t>/</a:t>
            </a:r>
            <a:r>
              <a:rPr lang="en-US" sz="2200" dirty="0" err="1"/>
              <a:t>Parameters_Universal.par</a:t>
            </a:r>
            <a:r>
              <a:rPr lang="en-US" sz="2200" dirty="0"/>
              <a:t>”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sz="2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513DB17-FA06-7E4D-941D-BCE88EA30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2378838"/>
            <a:ext cx="558321" cy="5486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390683E-3D0D-2D43-8AE5-E2DA2C23F6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0411" y="2984733"/>
            <a:ext cx="558321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7107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Bonds and Angles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21543D5-7107-DF4D-9661-9C8DD27429D2}"/>
              </a:ext>
            </a:extLst>
          </p:cNvPr>
          <p:cNvSpPr/>
          <p:nvPr/>
        </p:nvSpPr>
        <p:spPr>
          <a:xfrm>
            <a:off x="581670" y="1670248"/>
            <a:ext cx="560468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BONDS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!V(bond) = </a:t>
            </a:r>
            <a:r>
              <a:rPr lang="en-US" dirty="0" err="1"/>
              <a:t>Kb</a:t>
            </a:r>
            <a:r>
              <a:rPr lang="en-US" dirty="0"/>
              <a:t>(b - b0)**2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    </a:t>
            </a:r>
            <a:r>
              <a:rPr lang="en-US" dirty="0" err="1">
                <a:solidFill>
                  <a:srgbClr val="FF0000"/>
                </a:solidFill>
              </a:rPr>
              <a:t>Kb</a:t>
            </a:r>
            <a:r>
              <a:rPr lang="en-US" dirty="0">
                <a:solidFill>
                  <a:srgbClr val="FF0000"/>
                </a:solidFill>
              </a:rPr>
              <a:t>(K/mole/A**2)     </a:t>
            </a:r>
            <a:r>
              <a:rPr lang="en-US" dirty="0"/>
              <a:t>b0 (A)        description</a:t>
            </a:r>
          </a:p>
          <a:p>
            <a:r>
              <a:rPr lang="en-US" dirty="0"/>
              <a:t>OT       HT        9999999999            1.000         ! Fixed.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AD1B6B3-7591-0342-8D7C-A52E1329EBB3}"/>
                  </a:ext>
                </a:extLst>
              </p:cNvPr>
              <p:cNvSpPr/>
              <p:nvPr/>
            </p:nvSpPr>
            <p:spPr>
              <a:xfrm>
                <a:off x="889739" y="5538678"/>
                <a:ext cx="394563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𝑏𝑜𝑛𝑑</m:t>
                          </m:r>
                        </m:sub>
                      </m:sSub>
                      <m:r>
                        <a:rPr lang="en-US" sz="2800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𝐾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𝑏𝑜𝑛𝑑</m:t>
                          </m:r>
                        </m:sub>
                      </m:sSub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libri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𝑏</m:t>
                              </m:r>
                              <m:r>
                                <a:rPr lang="en-US" sz="2800" i="1"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libri" charset="0"/>
                                      <a:cs typeface="Times New Roman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AD1B6B3-7591-0342-8D7C-A52E1329EB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9739" y="5538678"/>
                <a:ext cx="3945632" cy="523220"/>
              </a:xfrm>
              <a:prstGeom prst="rect">
                <a:avLst/>
              </a:prstGeom>
              <a:blipFill>
                <a:blip r:embed="rId3"/>
                <a:stretch>
                  <a:fillRect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C64394A6-3566-5C43-A560-F1F84CCBC224}"/>
              </a:ext>
            </a:extLst>
          </p:cNvPr>
          <p:cNvGrpSpPr>
            <a:grpSpLocks noChangeAspect="1"/>
          </p:cNvGrpSpPr>
          <p:nvPr/>
        </p:nvGrpSpPr>
        <p:grpSpPr>
          <a:xfrm>
            <a:off x="1194835" y="3864547"/>
            <a:ext cx="2837951" cy="1463040"/>
            <a:chOff x="6878024" y="4516582"/>
            <a:chExt cx="3413066" cy="175952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510DB2C-B836-7F4A-9F05-E0DF0426EA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2492" b="23366"/>
            <a:stretch/>
          </p:blipFill>
          <p:spPr>
            <a:xfrm>
              <a:off x="7177748" y="4516582"/>
              <a:ext cx="3113342" cy="1759527"/>
            </a:xfrm>
            <a:prstGeom prst="rect">
              <a:avLst/>
            </a:prstGeom>
          </p:spPr>
        </p:pic>
        <p:sp>
          <p:nvSpPr>
            <p:cNvPr id="18" name="Left-Right Arrow 17">
              <a:extLst>
                <a:ext uri="{FF2B5EF4-FFF2-40B4-BE49-F238E27FC236}">
                  <a16:creationId xmlns:a16="http://schemas.microsoft.com/office/drawing/2014/main" id="{CE5B737F-B011-3940-9DAC-D35BC1968015}"/>
                </a:ext>
              </a:extLst>
            </p:cNvPr>
            <p:cNvSpPr/>
            <p:nvPr/>
          </p:nvSpPr>
          <p:spPr>
            <a:xfrm rot="19472632">
              <a:off x="6878024" y="4967545"/>
              <a:ext cx="1347777" cy="266657"/>
            </a:xfrm>
            <a:prstGeom prst="leftRightArrow">
              <a:avLst>
                <a:gd name="adj1" fmla="val 27767"/>
                <a:gd name="adj2" fmla="val 50000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C8B52368-393C-8545-9B4B-54CDDA63FB86}"/>
              </a:ext>
            </a:extLst>
          </p:cNvPr>
          <p:cNvSpPr/>
          <p:nvPr/>
        </p:nvSpPr>
        <p:spPr>
          <a:xfrm>
            <a:off x="6186351" y="1674150"/>
            <a:ext cx="561441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ANGLES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!V(angle) = </a:t>
            </a:r>
            <a:r>
              <a:rPr lang="en-US" dirty="0" err="1"/>
              <a:t>Ktheta</a:t>
            </a:r>
            <a:r>
              <a:rPr lang="en-US" dirty="0"/>
              <a:t>(Theta - Theta0)**2!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types         </a:t>
            </a:r>
            <a:r>
              <a:rPr lang="en-US" dirty="0" err="1">
                <a:solidFill>
                  <a:srgbClr val="FF0000"/>
                </a:solidFill>
              </a:rPr>
              <a:t>Ktheta</a:t>
            </a:r>
            <a:r>
              <a:rPr lang="en-US" dirty="0">
                <a:solidFill>
                  <a:srgbClr val="FF0000"/>
                </a:solidFill>
              </a:rPr>
              <a:t>(K/mole/rad**2)    </a:t>
            </a:r>
            <a:r>
              <a:rPr lang="en-US" dirty="0"/>
              <a:t>Theta0(degree) </a:t>
            </a:r>
          </a:p>
          <a:p>
            <a:r>
              <a:rPr lang="en-US" dirty="0"/>
              <a:t>HT     OT      HT     9999999999                       109.50 ! fixed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A6A6961-FA03-2E40-9811-489CCB6A7721}"/>
                  </a:ext>
                </a:extLst>
              </p:cNvPr>
              <p:cNvSpPr/>
              <p:nvPr/>
            </p:nvSpPr>
            <p:spPr>
              <a:xfrm>
                <a:off x="6723789" y="5495012"/>
                <a:ext cx="4046108" cy="566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𝑏𝑒𝑛𝑑</m:t>
                          </m:r>
                        </m:sub>
                      </m:sSub>
                      <m:r>
                        <a:rPr lang="en-US" sz="2800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𝐾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𝑎𝑛𝑔𝑙𝑒</m:t>
                          </m:r>
                        </m:sub>
                      </m:sSub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libri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  <m:r>
                                <a:rPr lang="en-US" sz="2800" i="1"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libri" charset="0"/>
                                      <a:cs typeface="Times New Roman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A6A6961-FA03-2E40-9811-489CCB6A77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23789" y="5495012"/>
                <a:ext cx="4046108" cy="566886"/>
              </a:xfrm>
              <a:prstGeom prst="rect">
                <a:avLst/>
              </a:prstGeom>
              <a:blipFill>
                <a:blip r:embed="rId5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>
            <a:extLst>
              <a:ext uri="{FF2B5EF4-FFF2-40B4-BE49-F238E27FC236}">
                <a16:creationId xmlns:a16="http://schemas.microsoft.com/office/drawing/2014/main" id="{3F27BA2C-CCBE-C746-A5E4-A65A61C92D69}"/>
              </a:ext>
            </a:extLst>
          </p:cNvPr>
          <p:cNvGrpSpPr>
            <a:grpSpLocks noChangeAspect="1"/>
          </p:cNvGrpSpPr>
          <p:nvPr/>
        </p:nvGrpSpPr>
        <p:grpSpPr>
          <a:xfrm>
            <a:off x="7539101" y="3795331"/>
            <a:ext cx="2711202" cy="1532256"/>
            <a:chOff x="7177748" y="4516582"/>
            <a:chExt cx="3113342" cy="1759527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1E27083D-6E17-ED44-850D-9500C2F43D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2492" b="23366"/>
            <a:stretch/>
          </p:blipFill>
          <p:spPr>
            <a:xfrm>
              <a:off x="7177748" y="4516582"/>
              <a:ext cx="3113342" cy="1759527"/>
            </a:xfrm>
            <a:prstGeom prst="rect">
              <a:avLst/>
            </a:prstGeom>
          </p:spPr>
        </p:pic>
        <p:sp>
          <p:nvSpPr>
            <p:cNvPr id="22" name="Curved Up Arrow 21">
              <a:extLst>
                <a:ext uri="{FF2B5EF4-FFF2-40B4-BE49-F238E27FC236}">
                  <a16:creationId xmlns:a16="http://schemas.microsoft.com/office/drawing/2014/main" id="{BE690D76-F718-994C-AA41-6AC9D8505402}"/>
                </a:ext>
              </a:extLst>
            </p:cNvPr>
            <p:cNvSpPr/>
            <p:nvPr/>
          </p:nvSpPr>
          <p:spPr>
            <a:xfrm>
              <a:off x="8024490" y="5682431"/>
              <a:ext cx="1365134" cy="507782"/>
            </a:xfrm>
            <a:prstGeom prst="curvedUp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29170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Nonbonded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5407153" y="1442892"/>
            <a:ext cx="20003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EXOTIC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5F92656-8CBD-364F-AF36-15BF003DECD7}"/>
                  </a:ext>
                </a:extLst>
              </p:cNvPr>
              <p:cNvSpPr/>
              <p:nvPr/>
            </p:nvSpPr>
            <p:spPr>
              <a:xfrm>
                <a:off x="478175" y="5047658"/>
                <a:ext cx="5850319" cy="12202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𝑉𝐷𝑊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𝑛</m:t>
                          </m:r>
                        </m:sub>
                      </m:sSub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</m:sup>
                          </m:sSup>
                          <m:r>
                            <a:rPr lang="en-US" sz="2800">
                              <a:latin typeface="Cambria Math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>
                                  <a:latin typeface="Cambria Math" charset="0"/>
                                </a:rPr>
                                <m:t>6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5F92656-8CBD-364F-AF36-15BF003DEC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175" y="5047658"/>
                <a:ext cx="5850319" cy="122027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0F6DD68-1D30-1B46-8CFE-2AE9A11D889C}"/>
                  </a:ext>
                </a:extLst>
              </p:cNvPr>
              <p:cNvSpPr/>
              <p:nvPr/>
            </p:nvSpPr>
            <p:spPr>
              <a:xfrm>
                <a:off x="7159471" y="5186093"/>
                <a:ext cx="3759042" cy="94340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𝑛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  <m:r>
                                <a:rPr lang="en-US" sz="2800">
                                  <a:latin typeface="Cambria Math" charset="0"/>
                                </a:rPr>
                                <m:t>−6</m:t>
                              </m:r>
                            </m:den>
                          </m:f>
                        </m:e>
                      </m:d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en-US" sz="2800">
                                      <a:latin typeface="Cambria Math" charset="0"/>
                                    </a:rPr>
                                    <m:t>6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>
                                  <a:latin typeface="Cambria Math" charset="0"/>
                                </a:rPr>
                                <m:t>6</m:t>
                              </m:r>
                            </m:num>
                            <m:den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</m:den>
                          </m:f>
                          <m:r>
                            <a:rPr lang="en-US" sz="2800">
                              <a:latin typeface="Cambria Math" charset="0"/>
                            </a:rPr>
                            <m:t>−6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0F6DD68-1D30-1B46-8CFE-2AE9A11D88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59471" y="5186093"/>
                <a:ext cx="3759042" cy="943400"/>
              </a:xfrm>
              <a:prstGeom prst="rect">
                <a:avLst/>
              </a:prstGeom>
              <a:blipFill>
                <a:blip r:embed="rId4"/>
                <a:stretch>
                  <a:fillRect t="-50667" b="-18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7A5DB3F6-7190-BD49-8BB3-ABF91A751A39}"/>
              </a:ext>
            </a:extLst>
          </p:cNvPr>
          <p:cNvSpPr/>
          <p:nvPr/>
        </p:nvSpPr>
        <p:spPr>
          <a:xfrm>
            <a:off x="258103" y="2120491"/>
            <a:ext cx="11675793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/>
              <a:t>NONBONDED_MIE </a:t>
            </a:r>
          </a:p>
          <a:p>
            <a:r>
              <a:rPr lang="en-US" sz="2200" dirty="0"/>
              <a:t>!</a:t>
            </a:r>
          </a:p>
          <a:p>
            <a:r>
              <a:rPr lang="en-US" sz="2200" dirty="0"/>
              <a:t>! V(</a:t>
            </a:r>
            <a:r>
              <a:rPr lang="en-US" sz="2200" dirty="0" err="1"/>
              <a:t>mie</a:t>
            </a:r>
            <a:r>
              <a:rPr lang="en-US" sz="2200" dirty="0"/>
              <a:t>) = 4*eps*((</a:t>
            </a:r>
            <a:r>
              <a:rPr lang="en-US" sz="2200" dirty="0" err="1"/>
              <a:t>sig_ij</a:t>
            </a:r>
            <a:r>
              <a:rPr lang="en-US" sz="2200" dirty="0"/>
              <a:t>/</a:t>
            </a:r>
            <a:r>
              <a:rPr lang="en-US" sz="2200" dirty="0" err="1"/>
              <a:t>r_ij</a:t>
            </a:r>
            <a:r>
              <a:rPr lang="en-US" sz="2200" dirty="0"/>
              <a:t>)**n-(</a:t>
            </a:r>
            <a:r>
              <a:rPr lang="en-US" sz="2200" dirty="0" err="1"/>
              <a:t>sig_ij</a:t>
            </a:r>
            <a:r>
              <a:rPr lang="en-US" sz="2200" dirty="0"/>
              <a:t>/</a:t>
            </a:r>
            <a:r>
              <a:rPr lang="en-US" sz="2200" dirty="0" err="1"/>
              <a:t>r_ij</a:t>
            </a:r>
            <a:r>
              <a:rPr lang="en-US" sz="2200" dirty="0"/>
              <a:t>)**6)</a:t>
            </a:r>
          </a:p>
          <a:p>
            <a:r>
              <a:rPr lang="en-US" sz="2200" dirty="0"/>
              <a:t>!</a:t>
            </a:r>
          </a:p>
          <a:p>
            <a:r>
              <a:rPr lang="en-US" sz="2200" dirty="0"/>
              <a:t>!atom type	eps(</a:t>
            </a:r>
            <a:r>
              <a:rPr lang="en-US" sz="2200" dirty="0">
                <a:solidFill>
                  <a:srgbClr val="FF0000"/>
                </a:solidFill>
              </a:rPr>
              <a:t>K</a:t>
            </a:r>
            <a:r>
              <a:rPr lang="en-US" sz="2200" dirty="0"/>
              <a:t>)</a:t>
            </a:r>
            <a:r>
              <a:rPr lang="en-US" sz="2200" dirty="0">
                <a:solidFill>
                  <a:srgbClr val="FF0000"/>
                </a:solidFill>
              </a:rPr>
              <a:t> 	sigma</a:t>
            </a:r>
            <a:r>
              <a:rPr lang="en-US" sz="2200" dirty="0"/>
              <a:t>(A)</a:t>
            </a:r>
            <a:r>
              <a:rPr lang="en-US" sz="2200" dirty="0">
                <a:solidFill>
                  <a:srgbClr val="FF0000"/>
                </a:solidFill>
              </a:rPr>
              <a:t>	n	</a:t>
            </a:r>
            <a:r>
              <a:rPr lang="en-US" sz="2200" dirty="0"/>
              <a:t>eps,1-4(</a:t>
            </a:r>
            <a:r>
              <a:rPr lang="en-US" sz="2200" dirty="0">
                <a:solidFill>
                  <a:srgbClr val="FF0000"/>
                </a:solidFill>
              </a:rPr>
              <a:t>K</a:t>
            </a:r>
            <a:r>
              <a:rPr lang="en-US" sz="2200" dirty="0"/>
              <a:t>)</a:t>
            </a:r>
            <a:r>
              <a:rPr lang="en-US" sz="2200" dirty="0">
                <a:solidFill>
                  <a:srgbClr val="FF0000"/>
                </a:solidFill>
              </a:rPr>
              <a:t> 	sigma,1-4</a:t>
            </a:r>
            <a:r>
              <a:rPr lang="en-US" sz="2200" dirty="0"/>
              <a:t>(A)</a:t>
            </a:r>
            <a:r>
              <a:rPr lang="en-US" sz="2200" dirty="0">
                <a:solidFill>
                  <a:srgbClr val="FF0000"/>
                </a:solidFill>
              </a:rPr>
              <a:t>	n,1-4     !description</a:t>
            </a:r>
            <a:endParaRPr lang="en-US" sz="2200" dirty="0"/>
          </a:p>
          <a:p>
            <a:r>
              <a:rPr lang="en-US" sz="2200" dirty="0"/>
              <a:t>OT    	            78.2054     3.167	              12   	 0.00		0.000		0 	! SPCE</a:t>
            </a:r>
          </a:p>
          <a:p>
            <a:r>
              <a:rPr lang="en-US" sz="2200" dirty="0"/>
              <a:t>HT     		0.0000     0.000      	12   	 0.00	     	0.000      	0 	! SPCE</a:t>
            </a:r>
          </a:p>
        </p:txBody>
      </p:sp>
    </p:spTree>
    <p:extLst>
      <p:ext uri="{BB962C8B-B14F-4D97-AF65-F5344CB8AC3E}">
        <p14:creationId xmlns:p14="http://schemas.microsoft.com/office/powerpoint/2010/main" val="35765328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>
            <a:normAutofit/>
          </a:bodyPr>
          <a:lstStyle/>
          <a:p>
            <a:r>
              <a:rPr lang="en-US" sz="4000" dirty="0"/>
              <a:t>Task 2.2: Add CO</a:t>
            </a:r>
            <a:r>
              <a:rPr lang="en-US" sz="4000" baseline="-25000" dirty="0"/>
              <a:t>2</a:t>
            </a:r>
            <a:r>
              <a:rPr lang="en-US" sz="4000" dirty="0"/>
              <a:t> force field parameter to </a:t>
            </a:r>
            <a:r>
              <a:rPr lang="en-US" sz="4000" dirty="0" err="1"/>
              <a:t>Parameters_Universal.par</a:t>
            </a:r>
            <a:endParaRPr lang="en-US" sz="4000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38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76" y="1297450"/>
            <a:ext cx="11137408" cy="1200329"/>
          </a:xfrm>
        </p:spPr>
        <p:txBody>
          <a:bodyPr anchor="ctr"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Open to “BUILD/</a:t>
            </a:r>
            <a:r>
              <a:rPr lang="en-US" sz="2400" dirty="0" err="1"/>
              <a:t>molel</a:t>
            </a:r>
            <a:r>
              <a:rPr lang="en-US" sz="2400" dirty="0"/>
              <a:t>/</a:t>
            </a:r>
            <a:r>
              <a:rPr lang="en-US" sz="2400" dirty="0" err="1"/>
              <a:t>Parameters_Universal.par</a:t>
            </a:r>
            <a:r>
              <a:rPr lang="en-US" sz="2400" dirty="0"/>
              <a:t>” with a text editor.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400" dirty="0"/>
              <a:t>Replace </a:t>
            </a:r>
            <a:r>
              <a:rPr lang="en-US" sz="2400" b="1" dirty="0"/>
              <a:t>“Fill-by-user” </a:t>
            </a:r>
            <a:r>
              <a:rPr lang="en-US" sz="2400" dirty="0"/>
              <a:t>with the correct bonded and non-bonded parameters.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87523E-37E5-F94D-AF9A-3C6EAD76FCB3}"/>
              </a:ext>
            </a:extLst>
          </p:cNvPr>
          <p:cNvSpPr/>
          <p:nvPr/>
        </p:nvSpPr>
        <p:spPr>
          <a:xfrm>
            <a:off x="6878695" y="3665025"/>
            <a:ext cx="2147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type: O2C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F1F426-2CB2-3B45-AEED-00AA57F6D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465" y="2537640"/>
            <a:ext cx="4215450" cy="109728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E8696C0-2271-8A4F-928B-D2BB010B1650}"/>
              </a:ext>
            </a:extLst>
          </p:cNvPr>
          <p:cNvSpPr/>
          <p:nvPr/>
        </p:nvSpPr>
        <p:spPr>
          <a:xfrm>
            <a:off x="10143331" y="3664370"/>
            <a:ext cx="2147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type: O2C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6269607-5E87-6A44-A076-F5105AEF5695}"/>
              </a:ext>
            </a:extLst>
          </p:cNvPr>
          <p:cNvSpPr/>
          <p:nvPr/>
        </p:nvSpPr>
        <p:spPr>
          <a:xfrm>
            <a:off x="8407399" y="3665026"/>
            <a:ext cx="2147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type: CO2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5811C5-CA84-B345-898A-5E62B0385466}"/>
              </a:ext>
            </a:extLst>
          </p:cNvPr>
          <p:cNvSpPr/>
          <p:nvPr/>
        </p:nvSpPr>
        <p:spPr>
          <a:xfrm>
            <a:off x="287723" y="2504755"/>
            <a:ext cx="5473918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BONDS</a:t>
            </a:r>
          </a:p>
          <a:p>
            <a:r>
              <a:rPr lang="en-US" sz="2400" dirty="0"/>
              <a:t>!atom type     </a:t>
            </a:r>
            <a:r>
              <a:rPr lang="en-US" sz="2400" dirty="0" err="1"/>
              <a:t>Kb</a:t>
            </a:r>
            <a:r>
              <a:rPr lang="en-US" sz="2400" dirty="0"/>
              <a:t>              	   b0</a:t>
            </a:r>
          </a:p>
          <a:p>
            <a:r>
              <a:rPr lang="en-US" sz="2400" b="1" dirty="0"/>
              <a:t>Fill-by-user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D7A67A7-43C3-4248-859A-9B6B2CE182DE}"/>
              </a:ext>
            </a:extLst>
          </p:cNvPr>
          <p:cNvSpPr/>
          <p:nvPr/>
        </p:nvSpPr>
        <p:spPr>
          <a:xfrm>
            <a:off x="287723" y="3923944"/>
            <a:ext cx="5473918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ANGLES</a:t>
            </a:r>
          </a:p>
          <a:p>
            <a:r>
              <a:rPr lang="en-US" sz="2400" dirty="0"/>
              <a:t>!atom types         </a:t>
            </a:r>
            <a:r>
              <a:rPr lang="en-US" sz="2400" dirty="0" err="1"/>
              <a:t>Ktheta</a:t>
            </a:r>
            <a:r>
              <a:rPr lang="en-US" sz="2400" dirty="0"/>
              <a:t>       	          Theta0 </a:t>
            </a:r>
          </a:p>
          <a:p>
            <a:r>
              <a:rPr lang="en-US" sz="2400" b="1" dirty="0"/>
              <a:t>Fill-by-user</a:t>
            </a:r>
            <a:endParaRPr lang="en-US" sz="24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A1167B-A1F5-5343-BB2C-3A6A51D7E05A}"/>
              </a:ext>
            </a:extLst>
          </p:cNvPr>
          <p:cNvSpPr/>
          <p:nvPr/>
        </p:nvSpPr>
        <p:spPr>
          <a:xfrm>
            <a:off x="287722" y="5294349"/>
            <a:ext cx="10561091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NONBONDED_MIE</a:t>
            </a:r>
          </a:p>
          <a:p>
            <a:r>
              <a:rPr lang="en-US" sz="2400" dirty="0"/>
              <a:t>! Atom type 	eps	    sig 	       n 		eps1-4	 	sig1-4		n1-4</a:t>
            </a:r>
          </a:p>
          <a:p>
            <a:r>
              <a:rPr lang="en-US" sz="2400" b="1" dirty="0"/>
              <a:t>Fill-by-user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BE3CCD5-7AEA-184C-9703-7729A7D2EB06}"/>
              </a:ext>
            </a:extLst>
          </p:cNvPr>
          <p:cNvSpPr/>
          <p:nvPr/>
        </p:nvSpPr>
        <p:spPr>
          <a:xfrm>
            <a:off x="7343644" y="4207995"/>
            <a:ext cx="305571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O-C bond: 1.16 A, fix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A94924-82A2-0948-A90F-938FFE92301E}"/>
              </a:ext>
            </a:extLst>
          </p:cNvPr>
          <p:cNvSpPr/>
          <p:nvPr/>
        </p:nvSpPr>
        <p:spPr>
          <a:xfrm>
            <a:off x="7343643" y="4608903"/>
            <a:ext cx="305571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O-C-O angle: 180, fix</a:t>
            </a:r>
          </a:p>
        </p:txBody>
      </p:sp>
    </p:spTree>
    <p:extLst>
      <p:ext uri="{BB962C8B-B14F-4D97-AF65-F5344CB8AC3E}">
        <p14:creationId xmlns:p14="http://schemas.microsoft.com/office/powerpoint/2010/main" val="32844947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>
            <a:normAutofit/>
          </a:bodyPr>
          <a:lstStyle/>
          <a:p>
            <a:r>
              <a:rPr lang="en-US" sz="4000" dirty="0"/>
              <a:t>Task 2.2: Add CO</a:t>
            </a:r>
            <a:r>
              <a:rPr lang="en-US" sz="4000" baseline="-25000" dirty="0"/>
              <a:t>2</a:t>
            </a:r>
            <a:r>
              <a:rPr lang="en-US" sz="4000" dirty="0"/>
              <a:t> force field parameter to </a:t>
            </a:r>
            <a:r>
              <a:rPr lang="en-US" sz="4000" dirty="0" err="1"/>
              <a:t>Parameters_Universal.par</a:t>
            </a:r>
            <a:endParaRPr lang="en-US" sz="4000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39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5811C5-CA84-B345-898A-5E62B0385466}"/>
              </a:ext>
            </a:extLst>
          </p:cNvPr>
          <p:cNvSpPr/>
          <p:nvPr/>
        </p:nvSpPr>
        <p:spPr>
          <a:xfrm>
            <a:off x="473702" y="2256782"/>
            <a:ext cx="5473918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/>
              <a:t>BONDS</a:t>
            </a:r>
          </a:p>
          <a:p>
            <a:r>
              <a:rPr lang="en-US" sz="2400" dirty="0"/>
              <a:t>!atom type     </a:t>
            </a:r>
            <a:r>
              <a:rPr lang="en-US" sz="2400" dirty="0" err="1"/>
              <a:t>Kb</a:t>
            </a:r>
            <a:r>
              <a:rPr lang="en-US" sz="2400" dirty="0"/>
              <a:t>              	   b0</a:t>
            </a:r>
          </a:p>
          <a:p>
            <a:r>
              <a:rPr lang="en-US" sz="2400" dirty="0"/>
              <a:t>CO2   O2C     9999999999999    1.16     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D7A67A7-43C3-4248-859A-9B6B2CE182DE}"/>
              </a:ext>
            </a:extLst>
          </p:cNvPr>
          <p:cNvSpPr/>
          <p:nvPr/>
        </p:nvSpPr>
        <p:spPr>
          <a:xfrm>
            <a:off x="473702" y="3536489"/>
            <a:ext cx="5473918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/>
              <a:t>ANGLES</a:t>
            </a:r>
          </a:p>
          <a:p>
            <a:r>
              <a:rPr lang="en-US" sz="2400" dirty="0"/>
              <a:t>!atom types         </a:t>
            </a:r>
            <a:r>
              <a:rPr lang="en-US" sz="2400" dirty="0" err="1"/>
              <a:t>Ktheta</a:t>
            </a:r>
            <a:r>
              <a:rPr lang="en-US" sz="2400" dirty="0"/>
              <a:t>       	          Theta0 </a:t>
            </a:r>
          </a:p>
          <a:p>
            <a:r>
              <a:rPr lang="en-US" sz="2400" dirty="0"/>
              <a:t>O2C  CO2  O2C   9999999999999     180.00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A1167B-A1F5-5343-BB2C-3A6A51D7E05A}"/>
              </a:ext>
            </a:extLst>
          </p:cNvPr>
          <p:cNvSpPr/>
          <p:nvPr/>
        </p:nvSpPr>
        <p:spPr>
          <a:xfrm>
            <a:off x="473701" y="4860400"/>
            <a:ext cx="10561091" cy="156966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/>
              <a:t>NONBONDED_MIE</a:t>
            </a:r>
          </a:p>
          <a:p>
            <a:r>
              <a:rPr lang="en-US" sz="2400" dirty="0"/>
              <a:t>! Atom type 	eps	    sig 	       n 		eps1-4	 	sig1-4		n1-4</a:t>
            </a:r>
          </a:p>
          <a:p>
            <a:r>
              <a:rPr lang="en-US" sz="2400" dirty="0"/>
              <a:t>O2C      	79.00       3.050      12   	0.0  		0.0  		0.0</a:t>
            </a:r>
          </a:p>
          <a:p>
            <a:r>
              <a:rPr lang="en-US" sz="2400" dirty="0"/>
              <a:t>CO2      	27.00       2.800      12   	0.0  		0.0  		0.0</a:t>
            </a:r>
          </a:p>
        </p:txBody>
      </p:sp>
      <p:sp>
        <p:nvSpPr>
          <p:cNvPr id="18" name="Content Placeholder 10">
            <a:extLst>
              <a:ext uri="{FF2B5EF4-FFF2-40B4-BE49-F238E27FC236}">
                <a16:creationId xmlns:a16="http://schemas.microsoft.com/office/drawing/2014/main" id="{59C72CD4-D918-5840-B1E5-782BECE135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76" y="1455396"/>
            <a:ext cx="11137408" cy="81767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Here is the correct changes to the </a:t>
            </a:r>
            <a:r>
              <a:rPr lang="en-US" dirty="0" err="1"/>
              <a:t>Top_adsorbate.inp</a:t>
            </a:r>
            <a:r>
              <a:rPr lang="en-US" dirty="0"/>
              <a:t>  file: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923EFF5-8849-884B-B2BE-8D3675300CDF}"/>
              </a:ext>
            </a:extLst>
          </p:cNvPr>
          <p:cNvSpPr/>
          <p:nvPr/>
        </p:nvSpPr>
        <p:spPr>
          <a:xfrm>
            <a:off x="6878695" y="3324063"/>
            <a:ext cx="2147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type: O2C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EF9CBF8-3E88-B340-8017-764A9E75C2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465" y="2196678"/>
            <a:ext cx="4215450" cy="109728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29FB936-C5C4-004A-9637-82758C0FF69F}"/>
              </a:ext>
            </a:extLst>
          </p:cNvPr>
          <p:cNvSpPr/>
          <p:nvPr/>
        </p:nvSpPr>
        <p:spPr>
          <a:xfrm>
            <a:off x="10143331" y="3323408"/>
            <a:ext cx="2147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type: O2C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E8A2A34-D6B5-054E-ADD7-B8E89CEED1DC}"/>
              </a:ext>
            </a:extLst>
          </p:cNvPr>
          <p:cNvSpPr/>
          <p:nvPr/>
        </p:nvSpPr>
        <p:spPr>
          <a:xfrm>
            <a:off x="8407399" y="3324064"/>
            <a:ext cx="2147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type: CO2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D149949-CFE8-D649-87A3-45D13DFA7240}"/>
              </a:ext>
            </a:extLst>
          </p:cNvPr>
          <p:cNvSpPr/>
          <p:nvPr/>
        </p:nvSpPr>
        <p:spPr>
          <a:xfrm>
            <a:off x="7343644" y="3867033"/>
            <a:ext cx="305571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O-C bond: 1.16 A, fix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B744B4B-8947-9547-A52D-99C7AB17AC06}"/>
              </a:ext>
            </a:extLst>
          </p:cNvPr>
          <p:cNvSpPr/>
          <p:nvPr/>
        </p:nvSpPr>
        <p:spPr>
          <a:xfrm>
            <a:off x="7343643" y="4267941"/>
            <a:ext cx="305571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O-C-O angle: 180, fix</a:t>
            </a:r>
          </a:p>
        </p:txBody>
      </p:sp>
    </p:spTree>
    <p:extLst>
      <p:ext uri="{BB962C8B-B14F-4D97-AF65-F5344CB8AC3E}">
        <p14:creationId xmlns:p14="http://schemas.microsoft.com/office/powerpoint/2010/main" val="603339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152650" y="22229"/>
            <a:ext cx="7886700" cy="845165"/>
          </a:xfrm>
        </p:spPr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4</a:t>
            </a:fld>
            <a:endParaRPr lang="en-US"/>
          </a:p>
        </p:txBody>
      </p:sp>
      <p:pic>
        <p:nvPicPr>
          <p:cNvPr id="3" name="Picture 2" descr="http://www.phdcomics.com/comics/archive/phd050415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0325" y="2753588"/>
            <a:ext cx="9471721" cy="410441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947212" y="908792"/>
            <a:ext cx="10515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Jason Mick, Younes Nejahi, Kamel </a:t>
            </a:r>
            <a:r>
              <a:rPr lang="en-US" sz="2400" dirty="0" err="1"/>
              <a:t>Rushaidat</a:t>
            </a:r>
            <a:r>
              <a:rPr lang="en-US" sz="2400" dirty="0"/>
              <a:t>, </a:t>
            </a:r>
            <a:r>
              <a:rPr lang="en-US" sz="2400" dirty="0" err="1"/>
              <a:t>Niloofar</a:t>
            </a:r>
            <a:r>
              <a:rPr lang="en-US" sz="2400" dirty="0"/>
              <a:t> </a:t>
            </a:r>
            <a:r>
              <a:rPr lang="en-US" sz="2400" dirty="0" err="1"/>
              <a:t>Torabi</a:t>
            </a:r>
            <a:r>
              <a:rPr lang="en-US" sz="2400" dirty="0"/>
              <a:t>, Brock Jackman, Navendu Bhatnagar, Ganesh Kamath, Loren Schwiebert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National Science Foundation CBET-1066661, ACI-1148168, OAC-1642406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NVIDIA, Silicon Mechanics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Grid Computing at WSU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947212" y="856911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8754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2: Add CO</a:t>
            </a:r>
            <a:r>
              <a:rPr lang="en-US" baseline="-25000" dirty="0"/>
              <a:t>2</a:t>
            </a:r>
            <a:r>
              <a:rPr lang="en-US" dirty="0"/>
              <a:t> adsorbate to HTS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40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76" y="1594877"/>
            <a:ext cx="11137408" cy="3265287"/>
          </a:xfrm>
        </p:spPr>
        <p:txBody>
          <a:bodyPr anchor="ctr"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Go to adsorption/CO2_IRMOF1/.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We already added the single CO</a:t>
            </a:r>
            <a:r>
              <a:rPr lang="en-US" sz="2200" baseline="-25000" dirty="0"/>
              <a:t>2</a:t>
            </a:r>
            <a:r>
              <a:rPr lang="en-US" sz="2200" dirty="0"/>
              <a:t> </a:t>
            </a:r>
            <a:r>
              <a:rPr lang="en-US" sz="2200" dirty="0" err="1"/>
              <a:t>pdb</a:t>
            </a:r>
            <a:r>
              <a:rPr lang="en-US" sz="2200" dirty="0"/>
              <a:t> file (</a:t>
            </a:r>
            <a:r>
              <a:rPr lang="en-US" sz="2200" dirty="0" err="1"/>
              <a:t>carbondioxide.pdb</a:t>
            </a:r>
            <a:r>
              <a:rPr lang="en-US" sz="2200" dirty="0"/>
              <a:t>) to “BUILD/” directory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We added the CO</a:t>
            </a:r>
            <a:r>
              <a:rPr lang="en-US" sz="2200" baseline="-25000" dirty="0"/>
              <a:t>2</a:t>
            </a:r>
            <a:r>
              <a:rPr lang="en-US" sz="2200" dirty="0"/>
              <a:t> topology to “BUILD/</a:t>
            </a:r>
            <a:r>
              <a:rPr lang="en-US" sz="2200" dirty="0" err="1"/>
              <a:t>molel</a:t>
            </a:r>
            <a:r>
              <a:rPr lang="en-US" sz="2200" dirty="0"/>
              <a:t>/</a:t>
            </a:r>
            <a:r>
              <a:rPr lang="en-US" sz="2200" dirty="0" err="1"/>
              <a:t>Top_adsorbate.inp</a:t>
            </a:r>
            <a:r>
              <a:rPr lang="en-US" sz="2200" dirty="0"/>
              <a:t>”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We added the CO</a:t>
            </a:r>
            <a:r>
              <a:rPr lang="en-US" sz="2200" baseline="-25000" dirty="0"/>
              <a:t>2</a:t>
            </a:r>
            <a:r>
              <a:rPr lang="en-US" sz="2200" dirty="0"/>
              <a:t> force field parameters to “BUILD/</a:t>
            </a:r>
            <a:r>
              <a:rPr lang="en-US" sz="2200" dirty="0" err="1"/>
              <a:t>molel</a:t>
            </a:r>
            <a:r>
              <a:rPr lang="en-US" sz="2200" dirty="0"/>
              <a:t>/</a:t>
            </a:r>
            <a:r>
              <a:rPr lang="en-US" sz="2200" dirty="0" err="1"/>
              <a:t>Parameters_Universal.par</a:t>
            </a:r>
            <a:r>
              <a:rPr lang="en-US" sz="2200" dirty="0"/>
              <a:t>”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sz="2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513DB17-FA06-7E4D-941D-BCE88EA30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2378838"/>
            <a:ext cx="558321" cy="5486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390683E-3D0D-2D43-8AE5-E2DA2C23F6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4465" y="2953200"/>
            <a:ext cx="558321" cy="548640"/>
          </a:xfrm>
          <a:prstGeom prst="rect">
            <a:avLst/>
          </a:prstGeom>
        </p:spPr>
      </p:pic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9E1F126-B7E8-F940-934E-B61E487EF91C}"/>
              </a:ext>
            </a:extLst>
          </p:cNvPr>
          <p:cNvSpPr txBox="1">
            <a:spLocks/>
          </p:cNvSpPr>
          <p:nvPr/>
        </p:nvSpPr>
        <p:spPr>
          <a:xfrm>
            <a:off x="654776" y="4839600"/>
            <a:ext cx="9902780" cy="1012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Now run the </a:t>
            </a:r>
            <a:r>
              <a:rPr lang="en-US" dirty="0" err="1"/>
              <a:t>simulation_setup.py</a:t>
            </a:r>
            <a:r>
              <a:rPr lang="en-US" dirty="0"/>
              <a:t> to generate the simulation files.</a:t>
            </a:r>
          </a:p>
          <a:p>
            <a:pPr marL="0" indent="0">
              <a:buNone/>
            </a:pPr>
            <a:r>
              <a:rPr lang="en-US" dirty="0"/>
              <a:t>Follow the </a:t>
            </a:r>
            <a:r>
              <a:rPr lang="en-US" dirty="0" err="1"/>
              <a:t>README.txt</a:t>
            </a:r>
            <a:r>
              <a:rPr lang="en-US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ABC734C-0AB1-7B4D-BCFD-3E1D3CD80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4639" y="3619501"/>
            <a:ext cx="558321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94055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GCMC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370155"/>
            <a:ext cx="10515600" cy="1039414"/>
          </a:xfrm>
        </p:spPr>
        <p:txBody>
          <a:bodyPr>
            <a:normAutofit/>
          </a:bodyPr>
          <a:lstStyle/>
          <a:p>
            <a:r>
              <a:rPr lang="en-US" dirty="0"/>
              <a:t>Extract data using </a:t>
            </a:r>
            <a:r>
              <a:rPr lang="en-US" dirty="0" err="1"/>
              <a:t>awk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cat output_CO2.log | </a:t>
            </a:r>
            <a:r>
              <a:rPr lang="en-US" dirty="0" err="1"/>
              <a:t>awk</a:t>
            </a:r>
            <a:r>
              <a:rPr lang="en-US" dirty="0"/>
              <a:t> '/STAT_0/ {print $2, $3*$5}' &gt; mol_CO2_fluct.dat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1F53C6A-34D3-E847-B30C-795677ED2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98992" y="2524212"/>
            <a:ext cx="5225137" cy="4095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91AB95-4035-464E-A2B3-709888277A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422" y="2461116"/>
            <a:ext cx="5509636" cy="422176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809D25-39AE-0748-B414-C8409442E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9906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GCMC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370155"/>
            <a:ext cx="10515600" cy="1039414"/>
          </a:xfrm>
        </p:spPr>
        <p:txBody>
          <a:bodyPr>
            <a:normAutofit/>
          </a:bodyPr>
          <a:lstStyle/>
          <a:p>
            <a:r>
              <a:rPr lang="en-US" dirty="0"/>
              <a:t>Extract data using </a:t>
            </a:r>
            <a:r>
              <a:rPr lang="en-US" dirty="0" err="1"/>
              <a:t>awk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cat output_CO2.log | </a:t>
            </a:r>
            <a:r>
              <a:rPr lang="en-US" dirty="0" err="1"/>
              <a:t>awk</a:t>
            </a:r>
            <a:r>
              <a:rPr lang="en-US" dirty="0"/>
              <a:t> '/STAT_0/ {print $2, $3*$5}' &gt; mol_CO2_fluct.dat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1F53C6A-34D3-E847-B30C-795677ED2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06279" y="2524212"/>
            <a:ext cx="5210562" cy="4095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91AB95-4035-464E-A2B3-709888277A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422" y="2462250"/>
            <a:ext cx="5509636" cy="42195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55AC39-F8C0-BC41-B414-12B74E343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2310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17B5A665-FD3A-E24F-81EB-55C5C43088F2}"/>
              </a:ext>
            </a:extLst>
          </p:cNvPr>
          <p:cNvSpPr txBox="1">
            <a:spLocks/>
          </p:cNvSpPr>
          <p:nvPr/>
        </p:nvSpPr>
        <p:spPr>
          <a:xfrm>
            <a:off x="2370815" y="155173"/>
            <a:ext cx="7886700" cy="1348391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333" b="1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Free Energy Calculation 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6BFC13E-E8B3-6346-91A5-69A1BD8B3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43</a:t>
            </a:fld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608C9091-2A73-CB4B-BB5A-B0672CB099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789" y="1394949"/>
            <a:ext cx="4511040" cy="4511040"/>
          </a:xfrm>
          <a:prstGeom prst="rect">
            <a:avLst/>
          </a:prstGeom>
          <a:effectLst>
            <a:reflection blurRad="63500" stA="52000" endPos="22000" dist="63500" dir="5400000" sy="-100000" algn="bl" rotWithShape="0"/>
          </a:effectLst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06C82536-C155-4A4F-8D8E-7EC5597269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6173" y="1394949"/>
            <a:ext cx="4511040" cy="4511040"/>
          </a:xfrm>
          <a:prstGeom prst="rect">
            <a:avLst/>
          </a:prstGeom>
          <a:effectLst>
            <a:reflection blurRad="63500" stA="52000" endPos="22000" dist="63500" dir="5400000" sy="-100000" algn="bl" rotWithShape="0"/>
          </a:effectLst>
        </p:spPr>
      </p:pic>
      <p:sp>
        <p:nvSpPr>
          <p:cNvPr id="42" name="Left Arrow 41">
            <a:extLst>
              <a:ext uri="{FF2B5EF4-FFF2-40B4-BE49-F238E27FC236}">
                <a16:creationId xmlns:a16="http://schemas.microsoft.com/office/drawing/2014/main" id="{49163FFE-A3BD-6A46-888E-4E1F71C5DEAE}"/>
              </a:ext>
            </a:extLst>
          </p:cNvPr>
          <p:cNvSpPr/>
          <p:nvPr/>
        </p:nvSpPr>
        <p:spPr>
          <a:xfrm rot="10800000">
            <a:off x="5505829" y="3281676"/>
            <a:ext cx="1180345" cy="737587"/>
          </a:xfrm>
          <a:prstGeom prst="leftArrow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9249588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44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32ADE57A-1D3D-144A-95D6-5F62284EEDDC}"/>
                  </a:ext>
                </a:extLst>
              </p:cNvPr>
              <p:cNvSpPr/>
              <p:nvPr/>
            </p:nvSpPr>
            <p:spPr>
              <a:xfrm>
                <a:off x="3107530" y="1328573"/>
                <a:ext cx="5903026" cy="84843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>
                          <a:latin typeface="Cambria Math" panose="02040503050406030204" pitchFamily="18" charset="0"/>
                        </a:rPr>
                        <m:t>∆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400">
                              <a:latin typeface="Cambria Math" panose="02040503050406030204" pitchFamily="18" charset="0"/>
                            </a:rPr>
                            <m:t>⟶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40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𝛽</m:t>
                          </m:r>
                        </m:den>
                      </m:f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〈"/>
                                  <m:endChr m:val="〉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latin typeface="Cambria Math" panose="02040503050406030204" pitchFamily="18" charset="0"/>
                                        </a:rPr>
                                        <m:t>exp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40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  <m:d>
                                            <m:dPr>
                                              <m:ctrlP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en-US" sz="2400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en-US" sz="2400" i="1">
                                                      <a:latin typeface="Cambria Math" panose="02040503050406030204" pitchFamily="18" charset="0"/>
                                                    </a:rPr>
                                                    <m:t>𝑈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sz="2400" i="1">
                                                      <a:latin typeface="Cambria Math" panose="02040503050406030204" pitchFamily="18" charset="0"/>
                                                    </a:rPr>
                                                    <m:t>𝐵</m:t>
                                                  </m:r>
                                                </m:sub>
                                              </m:sSub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−</m:t>
                                              </m:r>
                                              <m:sSub>
                                                <m:sSubPr>
                                                  <m:ctrlPr>
                                                    <a:rPr lang="en-US" sz="2400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en-US" sz="2400" i="1">
                                                      <a:latin typeface="Cambria Math" panose="02040503050406030204" pitchFamily="18" charset="0"/>
                                                    </a:rPr>
                                                    <m:t>𝑈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sz="2400" i="1">
                                                      <a:latin typeface="Cambria Math" panose="02040503050406030204" pitchFamily="18" charset="0"/>
                                                    </a:rPr>
                                                    <m:t>𝐴</m:t>
                                                  </m:r>
                                                </m:sub>
                                              </m:sSub>
                                            </m:e>
                                          </m:d>
                                        </m:e>
                                      </m:d>
                                    </m:e>
                                  </m:func>
                                </m:e>
                              </m:d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32ADE57A-1D3D-144A-95D6-5F62284EED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7530" y="1328573"/>
                <a:ext cx="5903026" cy="848437"/>
              </a:xfrm>
              <a:prstGeom prst="rect">
                <a:avLst/>
              </a:prstGeom>
              <a:blipFill>
                <a:blip r:embed="rId3"/>
                <a:stretch>
                  <a:fillRect b="-104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252FA9D7-1488-E645-8FBC-04F6351B9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0664" y="2698751"/>
            <a:ext cx="3657600" cy="36576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2B9BE288-CB17-F948-BEBD-BAE88CA63B09}"/>
                  </a:ext>
                </a:extLst>
              </p:cNvPr>
              <p:cNvSpPr/>
              <p:nvPr/>
            </p:nvSpPr>
            <p:spPr>
              <a:xfrm>
                <a:off x="8605813" y="2095552"/>
                <a:ext cx="26266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sz="2400" dirty="0"/>
                  <a:t> = Full interaction </a:t>
                </a:r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2B9BE288-CB17-F948-BEBD-BAE88CA63B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05813" y="2095552"/>
                <a:ext cx="2626616" cy="461665"/>
              </a:xfrm>
              <a:prstGeom prst="rect">
                <a:avLst/>
              </a:prstGeom>
              <a:blipFill>
                <a:blip r:embed="rId5"/>
                <a:stretch>
                  <a:fillRect l="-483" t="-5405" r="-2415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Left Arrow 19">
            <a:extLst>
              <a:ext uri="{FF2B5EF4-FFF2-40B4-BE49-F238E27FC236}">
                <a16:creationId xmlns:a16="http://schemas.microsoft.com/office/drawing/2014/main" id="{A16F0E4D-47E8-1845-9D29-75D884C39796}"/>
              </a:ext>
            </a:extLst>
          </p:cNvPr>
          <p:cNvSpPr/>
          <p:nvPr/>
        </p:nvSpPr>
        <p:spPr>
          <a:xfrm flipH="1">
            <a:off x="4249442" y="4174840"/>
            <a:ext cx="3693111" cy="533817"/>
          </a:xfrm>
          <a:prstGeom prst="leftArrow">
            <a:avLst>
              <a:gd name="adj1" fmla="val 50000"/>
              <a:gd name="adj2" fmla="val 8769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8142EE4-14B4-E54F-9835-937A40C5527D}"/>
                  </a:ext>
                </a:extLst>
              </p:cNvPr>
              <p:cNvSpPr/>
              <p:nvPr/>
            </p:nvSpPr>
            <p:spPr>
              <a:xfrm>
                <a:off x="1127311" y="2095552"/>
                <a:ext cx="246266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2400" dirty="0"/>
                  <a:t> = No interaction</a:t>
                </a:r>
              </a:p>
            </p:txBody>
          </p:sp>
        </mc:Choice>
        <mc:Fallback xmlns="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8142EE4-14B4-E54F-9835-937A40C5527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7311" y="2095552"/>
                <a:ext cx="2462662" cy="461665"/>
              </a:xfrm>
              <a:prstGeom prst="rect">
                <a:avLst/>
              </a:prstGeom>
              <a:blipFill>
                <a:blip r:embed="rId6"/>
                <a:stretch>
                  <a:fillRect l="-513" t="-5405" r="-2564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6C35EE8D-7D77-A749-A364-FF5873D626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3736" y="2698751"/>
            <a:ext cx="3657600" cy="36576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69AD8A59-F1DC-8448-8C27-40E8DD52BF07}"/>
              </a:ext>
            </a:extLst>
          </p:cNvPr>
          <p:cNvSpPr txBox="1">
            <a:spLocks/>
          </p:cNvSpPr>
          <p:nvPr/>
        </p:nvSpPr>
        <p:spPr>
          <a:xfrm>
            <a:off x="838200" y="180115"/>
            <a:ext cx="10515600" cy="9420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Free energy calculation: FEP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853766B-7DB6-6849-8742-D7808CC7BE18}"/>
              </a:ext>
            </a:extLst>
          </p:cNvPr>
          <p:cNvCxnSpPr/>
          <p:nvPr/>
        </p:nvCxnSpPr>
        <p:spPr>
          <a:xfrm>
            <a:off x="928551" y="121295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wpf - How to create a &quot;Cross&quot; as a template to Checkbox ...">
            <a:extLst>
              <a:ext uri="{FF2B5EF4-FFF2-40B4-BE49-F238E27FC236}">
                <a16:creationId xmlns:a16="http://schemas.microsoft.com/office/drawing/2014/main" id="{6FDF8721-5C3E-784F-BAC5-B87A5683F4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5218546" y="3841751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6608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E8DD8BD-A1FC-7842-816A-8EDD0408F916}"/>
              </a:ext>
            </a:extLst>
          </p:cNvPr>
          <p:cNvCxnSpPr>
            <a:cxnSpLocks/>
          </p:cNvCxnSpPr>
          <p:nvPr/>
        </p:nvCxnSpPr>
        <p:spPr>
          <a:xfrm>
            <a:off x="9028434" y="4596317"/>
            <a:ext cx="571967" cy="0"/>
          </a:xfrm>
          <a:prstGeom prst="line">
            <a:avLst/>
          </a:prstGeom>
          <a:ln w="82550">
            <a:solidFill>
              <a:schemeClr val="tx1"/>
            </a:solidFill>
            <a:prstDash val="solid"/>
            <a:headEnd type="none" w="med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C2D84A3-CB28-8E48-8BE5-286195A86344}"/>
              </a:ext>
            </a:extLst>
          </p:cNvPr>
          <p:cNvCxnSpPr>
            <a:cxnSpLocks/>
          </p:cNvCxnSpPr>
          <p:nvPr/>
        </p:nvCxnSpPr>
        <p:spPr>
          <a:xfrm>
            <a:off x="2444958" y="4596317"/>
            <a:ext cx="571967" cy="0"/>
          </a:xfrm>
          <a:prstGeom prst="line">
            <a:avLst/>
          </a:prstGeom>
          <a:ln w="82550">
            <a:solidFill>
              <a:schemeClr val="tx1"/>
            </a:solidFill>
            <a:prstDash val="solid"/>
            <a:headEnd type="none" w="med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49B9A1A-F60C-3345-B44B-BF7D85659DBB}"/>
              </a:ext>
            </a:extLst>
          </p:cNvPr>
          <p:cNvCxnSpPr>
            <a:cxnSpLocks/>
          </p:cNvCxnSpPr>
          <p:nvPr/>
        </p:nvCxnSpPr>
        <p:spPr>
          <a:xfrm>
            <a:off x="5142873" y="4596317"/>
            <a:ext cx="1825048" cy="0"/>
          </a:xfrm>
          <a:prstGeom prst="line">
            <a:avLst/>
          </a:prstGeom>
          <a:ln w="82550">
            <a:solidFill>
              <a:schemeClr val="tx1"/>
            </a:solidFill>
            <a:prstDash val="sysDash"/>
            <a:headEnd type="none" w="med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45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4ED51D53-E6FF-D34E-8294-96E0DF0C618F}"/>
                  </a:ext>
                </a:extLst>
              </p:cNvPr>
              <p:cNvSpPr/>
              <p:nvPr/>
            </p:nvSpPr>
            <p:spPr>
              <a:xfrm>
                <a:off x="759368" y="1359337"/>
                <a:ext cx="5828070" cy="101579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133">
                          <a:latin typeface="Cambria Math" panose="02040503050406030204" pitchFamily="18" charset="0"/>
                        </a:rPr>
                        <m:t>∆</m:t>
                      </m:r>
                      <m:r>
                        <a:rPr lang="en-US" sz="2133" i="1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⟶</m:t>
                          </m:r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133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𝛽</m:t>
                          </m:r>
                        </m:den>
                      </m:f>
                      <m:nary>
                        <m:naryPr>
                          <m:chr m:val="∑"/>
                          <m:limLoc m:val="undOvr"/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func>
                            <m:func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133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〈"/>
                                      <m:endChr m:val="〉"/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unc>
                                        <m:funcPr>
                                          <m:ctrlP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133">
                                              <a:latin typeface="Cambria Math" panose="02040503050406030204" pitchFamily="18" charset="0"/>
                                            </a:rPr>
                                            <m:t>exp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en-US" sz="2133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2133">
                                                  <a:latin typeface="Cambria Math" panose="02040503050406030204" pitchFamily="18" charset="0"/>
                                                </a:rPr>
                                                <m:t>−</m:t>
                                              </m:r>
                                              <m:r>
                                                <a:rPr lang="en-US" sz="2133" i="1">
                                                  <a:latin typeface="Cambria Math" panose="02040503050406030204" pitchFamily="18" charset="0"/>
                                                </a:rPr>
                                                <m:t>𝛽</m:t>
                                              </m:r>
                                              <m:d>
                                                <m:dPr>
                                                  <m:ctrlPr>
                                                    <a:rPr lang="en-US" sz="2133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dP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133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133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𝑈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133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𝑖</m:t>
                                                      </m:r>
                                                      <m:r>
                                                        <a:rPr lang="en-US" sz="2133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+1</m:t>
                                                      </m:r>
                                                    </m:sub>
                                                  </m:sSub>
                                                  <m:r>
                                                    <a:rPr lang="en-US" sz="2133" i="1">
                                                      <a:latin typeface="Cambria Math" panose="02040503050406030204" pitchFamily="18" charset="0"/>
                                                    </a:rPr>
                                                    <m:t>−</m:t>
                                                  </m:r>
                                                  <m:sSub>
                                                    <m:sSubPr>
                                                      <m:ctrlPr>
                                                        <a:rPr lang="en-US" sz="2133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133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𝑈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133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𝑖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</m:d>
                                            </m:e>
                                          </m:d>
                                        </m:e>
                                      </m:func>
                                    </m:e>
                                  </m:d>
                                </m:e>
                                <m:sub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func>
                        </m:e>
                      </m:nary>
                    </m:oMath>
                  </m:oMathPara>
                </a14:m>
                <a:endParaRPr lang="en-US" sz="2133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4ED51D53-E6FF-D34E-8294-96E0DF0C618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9368" y="1359337"/>
                <a:ext cx="5828070" cy="1015791"/>
              </a:xfrm>
              <a:prstGeom prst="rect">
                <a:avLst/>
              </a:prstGeom>
              <a:blipFill>
                <a:blip r:embed="rId3"/>
                <a:stretch>
                  <a:fillRect t="-95062" b="-1518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EA74B2D1-864D-9345-B635-0432193219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144072" y="3677345"/>
            <a:ext cx="3291840" cy="2057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A417BEC-BA2F-BE46-B549-50F72018CF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2469919" y="3677345"/>
            <a:ext cx="3291840" cy="20574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718FBFB-BE69-5641-9874-FEC7E7644F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9044232" y="3677345"/>
            <a:ext cx="3291840" cy="20574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FB062B4-1A0D-BE4A-AE32-DE70D654B6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6430241" y="3677345"/>
            <a:ext cx="3291840" cy="20574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373EAA70-1B93-8343-B5C9-0278EFB6073D}"/>
              </a:ext>
            </a:extLst>
          </p:cNvPr>
          <p:cNvGrpSpPr/>
          <p:nvPr/>
        </p:nvGrpSpPr>
        <p:grpSpPr>
          <a:xfrm>
            <a:off x="737262" y="2450850"/>
            <a:ext cx="10716370" cy="463845"/>
            <a:chOff x="552946" y="1838137"/>
            <a:chExt cx="8037278" cy="34788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362CFB53-BC35-9146-9199-986915B72130}"/>
                    </a:ext>
                  </a:extLst>
                </p:cNvPr>
                <p:cNvSpPr/>
                <p:nvPr/>
              </p:nvSpPr>
              <p:spPr>
                <a:xfrm>
                  <a:off x="7363206" y="1838137"/>
                  <a:ext cx="1227018" cy="34624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𝐵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e>
                        </m:d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362CFB53-BC35-9146-9199-986915B7213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63206" y="1838137"/>
                  <a:ext cx="1227018" cy="346249"/>
                </a:xfrm>
                <a:prstGeom prst="rect">
                  <a:avLst/>
                </a:prstGeom>
                <a:blipFill>
                  <a:blip r:embed="rId8"/>
                  <a:stretch>
                    <a:fillRect b="-270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2B9BE288-CB17-F948-BEBD-BAE88CA63B09}"/>
                    </a:ext>
                  </a:extLst>
                </p:cNvPr>
                <p:cNvSpPr/>
                <p:nvPr/>
              </p:nvSpPr>
              <p:spPr>
                <a:xfrm>
                  <a:off x="552946" y="1838137"/>
                  <a:ext cx="1184267" cy="34624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𝐴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=0</m:t>
                            </m:r>
                          </m:e>
                        </m:d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2B9BE288-CB17-F948-BEBD-BAE88CA63B0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2946" y="1838137"/>
                  <a:ext cx="1184267" cy="346249"/>
                </a:xfrm>
                <a:prstGeom prst="rect">
                  <a:avLst/>
                </a:prstGeom>
                <a:blipFill>
                  <a:blip r:embed="rId9"/>
                  <a:stretch>
                    <a:fillRect b="-270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0BAF2CE6-3E0A-5C49-9299-6EFA1FCD854C}"/>
                    </a:ext>
                  </a:extLst>
                </p:cNvPr>
                <p:cNvSpPr/>
                <p:nvPr/>
              </p:nvSpPr>
              <p:spPr>
                <a:xfrm>
                  <a:off x="2873182" y="1838137"/>
                  <a:ext cx="410834" cy="34624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0BAF2CE6-3E0A-5C49-9299-6EFA1FCD854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73182" y="1838137"/>
                  <a:ext cx="410834" cy="346249"/>
                </a:xfrm>
                <a:prstGeom prst="rect">
                  <a:avLst/>
                </a:prstGeom>
                <a:blipFill>
                  <a:blip r:embed="rId10"/>
                  <a:stretch>
                    <a:fillRect b="-270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1BAF7361-E794-BD44-A172-FD391F3E6641}"/>
                    </a:ext>
                  </a:extLst>
                </p:cNvPr>
                <p:cNvSpPr/>
                <p:nvPr/>
              </p:nvSpPr>
              <p:spPr>
                <a:xfrm>
                  <a:off x="5727884" y="1838137"/>
                  <a:ext cx="717504" cy="34624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1BAF7361-E794-BD44-A172-FD391F3E664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727884" y="1838137"/>
                  <a:ext cx="717504" cy="346249"/>
                </a:xfrm>
                <a:prstGeom prst="rect">
                  <a:avLst/>
                </a:prstGeom>
                <a:blipFill>
                  <a:blip r:embed="rId11"/>
                  <a:stretch>
                    <a:fillRect b="-270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C554305C-4E1E-1E4B-A04E-F5E625BC8CD4}"/>
                    </a:ext>
                  </a:extLst>
                </p:cNvPr>
                <p:cNvSpPr/>
                <p:nvPr/>
              </p:nvSpPr>
              <p:spPr>
                <a:xfrm>
                  <a:off x="6770042" y="1839772"/>
                  <a:ext cx="363320" cy="34624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C554305C-4E1E-1E4B-A04E-F5E625BC8CD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70042" y="1839772"/>
                  <a:ext cx="363320" cy="346249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04664E79-70CF-F54D-BB7B-CB1D168791BF}"/>
                    </a:ext>
                  </a:extLst>
                </p:cNvPr>
                <p:cNvSpPr/>
                <p:nvPr/>
              </p:nvSpPr>
              <p:spPr>
                <a:xfrm>
                  <a:off x="1930718" y="1838137"/>
                  <a:ext cx="363320" cy="34624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04664E79-70CF-F54D-BB7B-CB1D168791B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30718" y="1838137"/>
                  <a:ext cx="363320" cy="346249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E7958994-1D21-DC43-BF05-45D3F02D34CD}"/>
                    </a:ext>
                  </a:extLst>
                </p:cNvPr>
                <p:cNvSpPr/>
                <p:nvPr/>
              </p:nvSpPr>
              <p:spPr>
                <a:xfrm>
                  <a:off x="3834213" y="1838137"/>
                  <a:ext cx="1332335" cy="34624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  .   .   .   .  &lt;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E7958994-1D21-DC43-BF05-45D3F02D34C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34213" y="1838137"/>
                  <a:ext cx="1332335" cy="346249"/>
                </a:xfrm>
                <a:prstGeom prst="rect">
                  <a:avLst/>
                </a:prstGeom>
                <a:blipFill>
                  <a:blip r:embed="rId14"/>
                  <a:stretch>
                    <a:fillRect b="-216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36DF0CF3-F9BB-CE4F-A9C7-AAAB83A321DA}"/>
                  </a:ext>
                </a:extLst>
              </p:cNvPr>
              <p:cNvSpPr/>
              <p:nvPr/>
            </p:nvSpPr>
            <p:spPr>
              <a:xfrm>
                <a:off x="7535239" y="1330180"/>
                <a:ext cx="3570786" cy="109812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133">
                          <a:latin typeface="Cambria Math" panose="02040503050406030204" pitchFamily="18" charset="0"/>
                        </a:rPr>
                        <m:t>∆</m:t>
                      </m:r>
                      <m:r>
                        <a:rPr lang="en-US" sz="2133" i="1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⟶</m:t>
                          </m:r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133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=1</m:t>
                          </m:r>
                        </m:sup>
                        <m:e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〈"/>
                                  <m:endChr m:val="〉"/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𝑑𝑈</m:t>
                                      </m:r>
                                    </m:num>
                                    <m:den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𝜆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sub>
                          </m:s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</m:nary>
                    </m:oMath>
                  </m:oMathPara>
                </a14:m>
                <a:endParaRPr lang="en-US" sz="2133" dirty="0"/>
              </a:p>
            </p:txBody>
          </p:sp>
        </mc:Choice>
        <mc:Fallback xmlns=""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36DF0CF3-F9BB-CE4F-A9C7-AAAB83A321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5239" y="1330180"/>
                <a:ext cx="3570786" cy="1098121"/>
              </a:xfrm>
              <a:prstGeom prst="rect">
                <a:avLst/>
              </a:prstGeom>
              <a:blipFill>
                <a:blip r:embed="rId15"/>
                <a:stretch>
                  <a:fillRect t="-102299" b="-1609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Title 1">
            <a:extLst>
              <a:ext uri="{FF2B5EF4-FFF2-40B4-BE49-F238E27FC236}">
                <a16:creationId xmlns:a16="http://schemas.microsoft.com/office/drawing/2014/main" id="{041795E3-9737-1A4B-B92E-2339A67FC77A}"/>
              </a:ext>
            </a:extLst>
          </p:cNvPr>
          <p:cNvSpPr txBox="1">
            <a:spLocks/>
          </p:cNvSpPr>
          <p:nvPr/>
        </p:nvSpPr>
        <p:spPr>
          <a:xfrm>
            <a:off x="838200" y="180115"/>
            <a:ext cx="10515600" cy="9420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Free energy calculation: FEP/TI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B363138-7B85-2946-B297-A0483F7E5817}"/>
              </a:ext>
            </a:extLst>
          </p:cNvPr>
          <p:cNvCxnSpPr/>
          <p:nvPr/>
        </p:nvCxnSpPr>
        <p:spPr>
          <a:xfrm>
            <a:off x="928551" y="121295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47534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8B9D72C3-DA2C-0245-8639-057BEB9FD2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5948012" y="1873840"/>
            <a:ext cx="5979114" cy="384048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46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0836143-7DC5-274C-B04C-19C746316374}"/>
                  </a:ext>
                </a:extLst>
              </p:cNvPr>
              <p:cNvSpPr/>
              <p:nvPr/>
            </p:nvSpPr>
            <p:spPr>
              <a:xfrm>
                <a:off x="361559" y="3795333"/>
                <a:ext cx="4432239" cy="66973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𝑠𝑐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2133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133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133"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sSub>
                                        <m:sSubPr>
                                          <m:ctrlP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𝐿𝐽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sz="2133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133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133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</m:e>
                          </m:d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2133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0836143-7DC5-274C-B04C-19C7463163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559" y="3795333"/>
                <a:ext cx="4432239" cy="669735"/>
              </a:xfrm>
              <a:prstGeom prst="rect">
                <a:avLst/>
              </a:prstGeom>
              <a:blipFill>
                <a:blip r:embed="rId4"/>
                <a:stretch>
                  <a:fillRect t="-50000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CB4DEFA-91C0-7642-ACA4-8CD3140042C9}"/>
                  </a:ext>
                </a:extLst>
              </p:cNvPr>
              <p:cNvSpPr/>
              <p:nvPr/>
            </p:nvSpPr>
            <p:spPr>
              <a:xfrm>
                <a:off x="264874" y="2362826"/>
                <a:ext cx="5752729" cy="51783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𝜆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40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𝑠𝑐</m:t>
                              </m:r>
                              <m:r>
                                <a:rPr lang="en-US" sz="240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40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𝐶𝑜𝑢𝑙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𝐶𝑜𝑢𝑙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CB4DEFA-91C0-7642-ACA4-8CD3140042C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874" y="2362826"/>
                <a:ext cx="5752729" cy="517834"/>
              </a:xfrm>
              <a:prstGeom prst="rect">
                <a:avLst/>
              </a:prstGeom>
              <a:blipFill>
                <a:blip r:embed="rId5"/>
                <a:stretch>
                  <a:fillRect b="-95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tangle 15">
            <a:extLst>
              <a:ext uri="{FF2B5EF4-FFF2-40B4-BE49-F238E27FC236}">
                <a16:creationId xmlns:a16="http://schemas.microsoft.com/office/drawing/2014/main" id="{7C0B8246-22BE-6F47-B361-B971F4B0E86B}"/>
              </a:ext>
            </a:extLst>
          </p:cNvPr>
          <p:cNvSpPr/>
          <p:nvPr/>
        </p:nvSpPr>
        <p:spPr>
          <a:xfrm>
            <a:off x="227332" y="6156979"/>
            <a:ext cx="75577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ea typeface="Times New Roman" panose="02020603050405020304" pitchFamily="18" charset="0"/>
              </a:rPr>
              <a:t>Figure: </a:t>
            </a:r>
            <a:r>
              <a:rPr lang="en-US" sz="1400" dirty="0">
                <a:ea typeface="Times New Roman" panose="02020603050405020304" pitchFamily="18" charset="0"/>
              </a:rPr>
              <a:t>T. </a:t>
            </a:r>
            <a:r>
              <a:rPr lang="en-US" sz="1400" dirty="0" err="1">
                <a:ea typeface="Times New Roman" panose="02020603050405020304" pitchFamily="18" charset="0"/>
              </a:rPr>
              <a:t>Steinbrecher</a:t>
            </a:r>
            <a:r>
              <a:rPr lang="en-US" sz="1400" dirty="0">
                <a:ea typeface="Times New Roman" panose="02020603050405020304" pitchFamily="18" charset="0"/>
              </a:rPr>
              <a:t>, I. </a:t>
            </a:r>
            <a:r>
              <a:rPr lang="en-US" sz="1400" dirty="0" err="1">
                <a:ea typeface="Times New Roman" panose="02020603050405020304" pitchFamily="18" charset="0"/>
              </a:rPr>
              <a:t>Joung</a:t>
            </a:r>
            <a:r>
              <a:rPr lang="en-US" sz="1400" dirty="0">
                <a:ea typeface="Times New Roman" panose="02020603050405020304" pitchFamily="18" charset="0"/>
              </a:rPr>
              <a:t>, and D. A. Case, </a:t>
            </a:r>
            <a:r>
              <a:rPr lang="en-US" sz="1400" i="1" dirty="0">
                <a:ea typeface="Times New Roman" panose="02020603050405020304" pitchFamily="18" charset="0"/>
              </a:rPr>
              <a:t>J. </a:t>
            </a:r>
            <a:r>
              <a:rPr lang="en-US" sz="1400" i="1" dirty="0" err="1">
                <a:ea typeface="Times New Roman" panose="02020603050405020304" pitchFamily="18" charset="0"/>
              </a:rPr>
              <a:t>Comput</a:t>
            </a:r>
            <a:r>
              <a:rPr lang="en-US" sz="1400" i="1" dirty="0">
                <a:ea typeface="Times New Roman" panose="02020603050405020304" pitchFamily="18" charset="0"/>
              </a:rPr>
              <a:t>. Chem.</a:t>
            </a:r>
            <a:r>
              <a:rPr lang="en-US" sz="1400" dirty="0">
                <a:ea typeface="Times New Roman" panose="02020603050405020304" pitchFamily="18" charset="0"/>
              </a:rPr>
              <a:t> </a:t>
            </a:r>
            <a:r>
              <a:rPr lang="en-US" sz="1400" b="1" dirty="0">
                <a:ea typeface="Times New Roman" panose="02020603050405020304" pitchFamily="18" charset="0"/>
              </a:rPr>
              <a:t>32</a:t>
            </a:r>
            <a:r>
              <a:rPr lang="en-US" sz="1400" dirty="0">
                <a:ea typeface="Times New Roman" panose="02020603050405020304" pitchFamily="18" charset="0"/>
              </a:rPr>
              <a:t> (15), 3253 (2011).</a:t>
            </a:r>
            <a:r>
              <a:rPr lang="en-US" sz="2400" dirty="0"/>
              <a:t> 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51D44FA-2E0F-5247-8A1B-57A846DF0FB8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9420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Free energy calculation: Scale nonbonded Interaction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09530AF-D4BC-1B4A-B247-5535A4DB9F68}"/>
              </a:ext>
            </a:extLst>
          </p:cNvPr>
          <p:cNvCxnSpPr/>
          <p:nvPr/>
        </p:nvCxnSpPr>
        <p:spPr>
          <a:xfrm>
            <a:off x="928551" y="121295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879886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47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CB4DEFA-91C0-7642-ACA4-8CD3140042C9}"/>
                  </a:ext>
                </a:extLst>
              </p:cNvPr>
              <p:cNvSpPr/>
              <p:nvPr/>
            </p:nvSpPr>
            <p:spPr>
              <a:xfrm>
                <a:off x="433622" y="3211904"/>
                <a:ext cx="5752729" cy="51783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𝜆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40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𝑠𝑐</m:t>
                              </m:r>
                              <m:r>
                                <a:rPr lang="en-US" sz="240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40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𝐶𝑜𝑢𝑙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𝐶𝑜𝑢𝑙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CB4DEFA-91C0-7642-ACA4-8CD3140042C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622" y="3211904"/>
                <a:ext cx="5752729" cy="517834"/>
              </a:xfrm>
              <a:prstGeom prst="rect">
                <a:avLst/>
              </a:prstGeom>
              <a:blipFill>
                <a:blip r:embed="rId3"/>
                <a:stretch>
                  <a:fillRect b="-95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0836143-7DC5-274C-B04C-19C746316374}"/>
                  </a:ext>
                </a:extLst>
              </p:cNvPr>
              <p:cNvSpPr/>
              <p:nvPr/>
            </p:nvSpPr>
            <p:spPr>
              <a:xfrm>
                <a:off x="7398202" y="3060003"/>
                <a:ext cx="4432239" cy="66973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𝑠𝑐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2133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133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133"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sSub>
                                        <m:sSubPr>
                                          <m:ctrlP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𝐿𝐽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sz="2133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133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133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</m:e>
                          </m:d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2133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0836143-7DC5-274C-B04C-19C7463163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8202" y="3060003"/>
                <a:ext cx="4432239" cy="669735"/>
              </a:xfrm>
              <a:prstGeom prst="rect">
                <a:avLst/>
              </a:prstGeom>
              <a:blipFill>
                <a:blip r:embed="rId4"/>
                <a:stretch>
                  <a:fillRect t="-50000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CA955629-F2D2-B942-8BFC-AD74C5703E58}"/>
                  </a:ext>
                </a:extLst>
              </p:cNvPr>
              <p:cNvSpPr/>
              <p:nvPr/>
            </p:nvSpPr>
            <p:spPr>
              <a:xfrm>
                <a:off x="421568" y="4080871"/>
                <a:ext cx="7488268" cy="8704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𝐿𝐽</m:t>
                              </m:r>
                            </m:sub>
                          </m:sSub>
                        </m:den>
                      </m:f>
                      <m:r>
                        <a:rPr lang="en-US" sz="2133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d>
                        <m:d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𝑠𝑐</m:t>
                              </m:r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133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𝐿𝐽</m:t>
                              </m:r>
                            </m:sub>
                          </m:s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𝛼</m:t>
                          </m:r>
                        </m:num>
                        <m:den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6</m:t>
                          </m:r>
                        </m:den>
                      </m:f>
                      <m:sSup>
                        <m:sSup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𝐿𝐽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133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</m:num>
                            <m:den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133">
                                      <a:latin typeface="Cambria Math" panose="02040503050406030204" pitchFamily="18" charset="0"/>
                                    </a:rPr>
                                    <m:t>5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sSub>
                        <m:sSub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d>
                        <m:d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𝑠𝑐</m:t>
                              </m:r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133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CA955629-F2D2-B942-8BFC-AD74C5703E5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568" y="4080871"/>
                <a:ext cx="7488268" cy="870431"/>
              </a:xfrm>
              <a:prstGeom prst="rect">
                <a:avLst/>
              </a:prstGeom>
              <a:blipFill>
                <a:blip r:embed="rId5"/>
                <a:stretch>
                  <a:fillRect b="-2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F11C8CD5-F5E3-2445-B821-31EA43D19E53}"/>
                  </a:ext>
                </a:extLst>
              </p:cNvPr>
              <p:cNvSpPr/>
              <p:nvPr/>
            </p:nvSpPr>
            <p:spPr>
              <a:xfrm>
                <a:off x="8444503" y="4099273"/>
                <a:ext cx="3075393" cy="83362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𝑑𝑈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𝐶𝑜𝑢𝑙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𝐶𝑜𝑢𝑙</m:t>
                              </m:r>
                            </m:sub>
                          </m:sSub>
                        </m:den>
                      </m:f>
                      <m:r>
                        <a:rPr lang="en-US" sz="2133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𝐶𝑜𝑢𝑙</m:t>
                          </m:r>
                        </m:sub>
                      </m:sSub>
                      <m:d>
                        <m:d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133" dirty="0"/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F11C8CD5-F5E3-2445-B821-31EA43D19E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4503" y="4099273"/>
                <a:ext cx="3075393" cy="833626"/>
              </a:xfrm>
              <a:prstGeom prst="rect">
                <a:avLst/>
              </a:prstGeom>
              <a:blipFill>
                <a:blip r:embed="rId6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16A9993-6178-0241-8994-08AB4DC12F72}"/>
                  </a:ext>
                </a:extLst>
              </p:cNvPr>
              <p:cNvSpPr/>
              <p:nvPr/>
            </p:nvSpPr>
            <p:spPr>
              <a:xfrm>
                <a:off x="421569" y="5152063"/>
                <a:ext cx="6394250" cy="9514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d>
                        <m:d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133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𝑑𝑈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𝐿𝐽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den>
                      </m:f>
                      <m:r>
                        <a:rPr lang="en-US" sz="2133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4</m:t>
                          </m:r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12</m:t>
                          </m:r>
                          <m:sSup>
                            <m:sSup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  <m:d>
                                <m:d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133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16A9993-6178-0241-8994-08AB4DC12F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569" y="5152063"/>
                <a:ext cx="6394250" cy="95147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itle 1">
            <a:extLst>
              <a:ext uri="{FF2B5EF4-FFF2-40B4-BE49-F238E27FC236}">
                <a16:creationId xmlns:a16="http://schemas.microsoft.com/office/drawing/2014/main" id="{851D44FA-2E0F-5247-8A1B-57A846DF0FB8}"/>
              </a:ext>
            </a:extLst>
          </p:cNvPr>
          <p:cNvSpPr txBox="1">
            <a:spLocks/>
          </p:cNvSpPr>
          <p:nvPr/>
        </p:nvSpPr>
        <p:spPr>
          <a:xfrm>
            <a:off x="838200" y="166259"/>
            <a:ext cx="10515600" cy="9420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Free energy calculation: FEP/TI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09530AF-D4BC-1B4A-B247-5535A4DB9F68}"/>
              </a:ext>
            </a:extLst>
          </p:cNvPr>
          <p:cNvCxnSpPr/>
          <p:nvPr/>
        </p:nvCxnSpPr>
        <p:spPr>
          <a:xfrm>
            <a:off x="928551" y="121295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E774E6F3-C72A-2842-AF2D-97342FFDF599}"/>
                  </a:ext>
                </a:extLst>
              </p:cNvPr>
              <p:cNvSpPr/>
              <p:nvPr/>
            </p:nvSpPr>
            <p:spPr>
              <a:xfrm>
                <a:off x="421568" y="1448966"/>
                <a:ext cx="4862100" cy="10591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40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4 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400" i="0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E774E6F3-C72A-2842-AF2D-97342FFDF59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568" y="1448966"/>
                <a:ext cx="4862100" cy="1059136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EBCA1C8-95FD-B240-A697-BD1232E5E872}"/>
                  </a:ext>
                </a:extLst>
              </p:cNvPr>
              <p:cNvSpPr/>
              <p:nvPr/>
            </p:nvSpPr>
            <p:spPr>
              <a:xfrm>
                <a:off x="7293205" y="1558675"/>
                <a:ext cx="2923685" cy="83971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𝐶𝑜𝑢𝑙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4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𝜋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EBCA1C8-95FD-B240-A697-BD1232E5E8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93205" y="1558675"/>
                <a:ext cx="2923685" cy="839717"/>
              </a:xfrm>
              <a:prstGeom prst="rect">
                <a:avLst/>
              </a:prstGeom>
              <a:blipFill>
                <a:blip r:embed="rId9"/>
                <a:stretch>
                  <a:fillRect b="-44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4895077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Free energy calculation: FEP/TI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6" y="1456938"/>
            <a:ext cx="10313196" cy="4338551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200" dirty="0"/>
              <a:t>Solvation free energy of Ne in cyclohexane at 298 K and 1.0 bar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NVT simulation in 4 intermediate states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Calculate Ne solvation free energy in cyclohexane with </a:t>
            </a:r>
            <a:r>
              <a:rPr lang="en-US" dirty="0" err="1"/>
              <a:t>alchemlyb</a:t>
            </a:r>
            <a:endParaRPr lang="en-US" dirty="0"/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Calculate Ne solvation free energy in cyclohexane with alchemical-analysis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200" dirty="0"/>
              <a:t>Solvation free energy of </a:t>
            </a:r>
            <a:r>
              <a:rPr lang="en-US" sz="3200" dirty="0" err="1"/>
              <a:t>Ar</a:t>
            </a:r>
            <a:r>
              <a:rPr lang="en-US" sz="3200" dirty="0"/>
              <a:t> in cyclohexane at 298 K and 1.0 bar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Setup GOMC config file and run NVT simulation in 4 intermediate states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Calculate </a:t>
            </a:r>
            <a:r>
              <a:rPr lang="en-US" dirty="0" err="1"/>
              <a:t>Ar</a:t>
            </a:r>
            <a:r>
              <a:rPr lang="en-US" dirty="0"/>
              <a:t> solvation free energy in cyclohexane with </a:t>
            </a:r>
            <a:r>
              <a:rPr lang="en-US" dirty="0" err="1"/>
              <a:t>alchemlyb</a:t>
            </a:r>
            <a:endParaRPr lang="en-US" dirty="0"/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Calculate </a:t>
            </a:r>
            <a:r>
              <a:rPr lang="en-US" dirty="0" err="1"/>
              <a:t>Ar</a:t>
            </a:r>
            <a:r>
              <a:rPr lang="en-US" dirty="0"/>
              <a:t> solvation free energy in cyclohexane with alchemical-analysis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838200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E0DA3-FA27-1C4B-95C3-C3B9F265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48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637C80-3F0D-324B-B616-107E8B294E30}"/>
              </a:ext>
            </a:extLst>
          </p:cNvPr>
          <p:cNvSpPr/>
          <p:nvPr/>
        </p:nvSpPr>
        <p:spPr>
          <a:xfrm>
            <a:off x="700340" y="6015691"/>
            <a:ext cx="463402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hlinkClick r:id="rId3"/>
              </a:rPr>
              <a:t>https://github.com/alchemistry/alchemlyb</a:t>
            </a:r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9B399F8-5611-924B-99CB-C9DCE63ADAF8}"/>
              </a:ext>
            </a:extLst>
          </p:cNvPr>
          <p:cNvSpPr/>
          <p:nvPr/>
        </p:nvSpPr>
        <p:spPr>
          <a:xfrm>
            <a:off x="5687413" y="6016948"/>
            <a:ext cx="539307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hlinkClick r:id="rId4"/>
              </a:rPr>
              <a:t>https://github.com/msoroush/alchemical-analysis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410290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Free energy calculation: Simulation Process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A03A0F3-1EF2-174F-8EB5-85A7CCBEC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2598" y="1394619"/>
            <a:ext cx="3657600" cy="266234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3F79F12-ADF8-3345-844E-30DF345107AB}"/>
              </a:ext>
            </a:extLst>
          </p:cNvPr>
          <p:cNvPicPr>
            <a:picLocks noChangeAspect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4525" y="3940094"/>
            <a:ext cx="3657600" cy="27392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" name="Straight Connector 3"/>
          <p:cNvCxnSpPr/>
          <p:nvPr/>
        </p:nvCxnSpPr>
        <p:spPr>
          <a:xfrm>
            <a:off x="838200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E0DA3-FA27-1C4B-95C3-C3B9F265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49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DDA2A67-BA84-BF47-BC39-F87A0E595FD4}"/>
              </a:ext>
            </a:extLst>
          </p:cNvPr>
          <p:cNvGrpSpPr>
            <a:grpSpLocks noChangeAspect="1"/>
          </p:cNvGrpSpPr>
          <p:nvPr/>
        </p:nvGrpSpPr>
        <p:grpSpPr>
          <a:xfrm>
            <a:off x="838199" y="1551495"/>
            <a:ext cx="6168405" cy="4572000"/>
            <a:chOff x="838198" y="1551495"/>
            <a:chExt cx="6719202" cy="4980249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0CDBC4F9-99C6-D640-A54E-6670277DFADB}"/>
                </a:ext>
              </a:extLst>
            </p:cNvPr>
            <p:cNvSpPr/>
            <p:nvPr/>
          </p:nvSpPr>
          <p:spPr>
            <a:xfrm>
              <a:off x="838198" y="3377709"/>
              <a:ext cx="2265217" cy="1325563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NVT at 298 K</a:t>
              </a:r>
            </a:p>
          </p:txBody>
        </p:sp>
        <p:sp>
          <p:nvSpPr>
            <p:cNvPr id="9" name="Right Arrow 8">
              <a:extLst>
                <a:ext uri="{FF2B5EF4-FFF2-40B4-BE49-F238E27FC236}">
                  <a16:creationId xmlns:a16="http://schemas.microsoft.com/office/drawing/2014/main" id="{992DFD23-D5C7-F441-BE83-1EF72CEC5316}"/>
                </a:ext>
              </a:extLst>
            </p:cNvPr>
            <p:cNvSpPr/>
            <p:nvPr/>
          </p:nvSpPr>
          <p:spPr>
            <a:xfrm>
              <a:off x="3128879" y="5688854"/>
              <a:ext cx="1126435" cy="365760"/>
            </a:xfrm>
            <a:prstGeom prst="rightArrow">
              <a:avLst>
                <a:gd name="adj1" fmla="val 50000"/>
                <a:gd name="adj2" fmla="val 82000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50D14C84-25DC-DE48-BB3F-26F0D8697B93}"/>
                </a:ext>
              </a:extLst>
            </p:cNvPr>
            <p:cNvSpPr/>
            <p:nvPr/>
          </p:nvSpPr>
          <p:spPr>
            <a:xfrm>
              <a:off x="838198" y="5206181"/>
              <a:ext cx="2265217" cy="1325563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NPT at 298 K,</a:t>
              </a:r>
            </a:p>
            <a:p>
              <a:pPr algn="ctr"/>
              <a:r>
                <a:rPr lang="en-US" sz="2400" dirty="0"/>
                <a:t>1.0 bar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Rounded Rectangle 10">
                  <a:extLst>
                    <a:ext uri="{FF2B5EF4-FFF2-40B4-BE49-F238E27FC236}">
                      <a16:creationId xmlns:a16="http://schemas.microsoft.com/office/drawing/2014/main" id="{C94242C4-2852-D24B-83A9-22AD84F44A25}"/>
                    </a:ext>
                  </a:extLst>
                </p:cNvPr>
                <p:cNvSpPr/>
                <p:nvPr/>
              </p:nvSpPr>
              <p:spPr>
                <a:xfrm>
                  <a:off x="4301834" y="3376956"/>
                  <a:ext cx="2265217" cy="1325563"/>
                </a:xfrm>
                <a:prstGeom prst="round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 w="3810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dirty="0"/>
                    <a:t>NVT at 298 K,</a:t>
                  </a: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1" name="Rounded Rectangle 10">
                  <a:extLst>
                    <a:ext uri="{FF2B5EF4-FFF2-40B4-BE49-F238E27FC236}">
                      <a16:creationId xmlns:a16="http://schemas.microsoft.com/office/drawing/2014/main" id="{C94242C4-2852-D24B-83A9-22AD84F44A2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01834" y="3376956"/>
                  <a:ext cx="2265217" cy="1325563"/>
                </a:xfrm>
                <a:prstGeom prst="roundRect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 w="38100"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Rounded Rectangle 11">
                  <a:extLst>
                    <a:ext uri="{FF2B5EF4-FFF2-40B4-BE49-F238E27FC236}">
                      <a16:creationId xmlns:a16="http://schemas.microsoft.com/office/drawing/2014/main" id="{6FE0CCFC-22C6-5545-90B4-C57FA49B39B1}"/>
                    </a:ext>
                  </a:extLst>
                </p:cNvPr>
                <p:cNvSpPr/>
                <p:nvPr/>
              </p:nvSpPr>
              <p:spPr>
                <a:xfrm>
                  <a:off x="4301834" y="5205428"/>
                  <a:ext cx="2265217" cy="1325563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3810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dirty="0"/>
                    <a:t>NPT at 298 K,</a:t>
                  </a:r>
                </a:p>
                <a:p>
                  <a:pPr algn="ctr"/>
                  <a:r>
                    <a:rPr lang="en-US" sz="2400" dirty="0"/>
                    <a:t>1.0 bar,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2" name="Rounded Rectangle 11">
                  <a:extLst>
                    <a:ext uri="{FF2B5EF4-FFF2-40B4-BE49-F238E27FC236}">
                      <a16:creationId xmlns:a16="http://schemas.microsoft.com/office/drawing/2014/main" id="{6FE0CCFC-22C6-5545-90B4-C57FA49B39B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01834" y="5205428"/>
                  <a:ext cx="2265217" cy="1325563"/>
                </a:xfrm>
                <a:prstGeom prst="roundRect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 w="38100"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1ED38A4-E109-4847-A1AD-DD3B6E2818AE}"/>
                </a:ext>
              </a:extLst>
            </p:cNvPr>
            <p:cNvSpPr/>
            <p:nvPr/>
          </p:nvSpPr>
          <p:spPr>
            <a:xfrm>
              <a:off x="838198" y="1551495"/>
              <a:ext cx="2265217" cy="1325563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Pack solvent + 1 solute</a:t>
              </a: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613F8636-A2B2-1746-A5AF-0EB1D10B8DEF}"/>
                </a:ext>
              </a:extLst>
            </p:cNvPr>
            <p:cNvSpPr/>
            <p:nvPr/>
          </p:nvSpPr>
          <p:spPr>
            <a:xfrm>
              <a:off x="4301832" y="1551495"/>
              <a:ext cx="2265217" cy="1325563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/>
                <a:t>alchemlyb</a:t>
              </a:r>
              <a:r>
                <a:rPr lang="en-US" sz="2400" dirty="0"/>
                <a:t>,</a:t>
              </a:r>
            </a:p>
            <a:p>
              <a:pPr algn="ctr"/>
              <a:r>
                <a:rPr lang="en-US" sz="2400" dirty="0"/>
                <a:t>alchemical-analysis</a:t>
              </a:r>
            </a:p>
          </p:txBody>
        </p:sp>
        <p:sp>
          <p:nvSpPr>
            <p:cNvPr id="17" name="Right Arrow 16">
              <a:extLst>
                <a:ext uri="{FF2B5EF4-FFF2-40B4-BE49-F238E27FC236}">
                  <a16:creationId xmlns:a16="http://schemas.microsoft.com/office/drawing/2014/main" id="{7171A32A-8664-A34E-9A42-11A73BA0CEBB}"/>
                </a:ext>
              </a:extLst>
            </p:cNvPr>
            <p:cNvSpPr/>
            <p:nvPr/>
          </p:nvSpPr>
          <p:spPr>
            <a:xfrm rot="5400000">
              <a:off x="1742206" y="2920520"/>
              <a:ext cx="457200" cy="365760"/>
            </a:xfrm>
            <a:prstGeom prst="rightArrow">
              <a:avLst>
                <a:gd name="adj1" fmla="val 36617"/>
                <a:gd name="adj2" fmla="val 55237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8" name="Right Arrow 17">
              <a:extLst>
                <a:ext uri="{FF2B5EF4-FFF2-40B4-BE49-F238E27FC236}">
                  <a16:creationId xmlns:a16="http://schemas.microsoft.com/office/drawing/2014/main" id="{D193ACA9-5A79-404C-BB13-80A9B489907F}"/>
                </a:ext>
              </a:extLst>
            </p:cNvPr>
            <p:cNvSpPr/>
            <p:nvPr/>
          </p:nvSpPr>
          <p:spPr>
            <a:xfrm rot="5400000">
              <a:off x="1742206" y="4757991"/>
              <a:ext cx="457200" cy="365760"/>
            </a:xfrm>
            <a:prstGeom prst="rightArrow">
              <a:avLst>
                <a:gd name="adj1" fmla="val 36617"/>
                <a:gd name="adj2" fmla="val 55237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76DE1B15-0796-1142-9A1B-8FB41B320CA3}"/>
                </a:ext>
              </a:extLst>
            </p:cNvPr>
            <p:cNvSpPr/>
            <p:nvPr/>
          </p:nvSpPr>
          <p:spPr>
            <a:xfrm rot="16200000" flipV="1">
              <a:off x="5210913" y="2968993"/>
              <a:ext cx="457200" cy="365760"/>
            </a:xfrm>
            <a:prstGeom prst="rightArrow">
              <a:avLst>
                <a:gd name="adj1" fmla="val 36617"/>
                <a:gd name="adj2" fmla="val 55237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20" name="Right Arrow 19">
              <a:extLst>
                <a:ext uri="{FF2B5EF4-FFF2-40B4-BE49-F238E27FC236}">
                  <a16:creationId xmlns:a16="http://schemas.microsoft.com/office/drawing/2014/main" id="{1FB8F1E9-5297-4346-AA81-52198EF74440}"/>
                </a:ext>
              </a:extLst>
            </p:cNvPr>
            <p:cNvSpPr/>
            <p:nvPr/>
          </p:nvSpPr>
          <p:spPr>
            <a:xfrm rot="16200000" flipV="1">
              <a:off x="5210913" y="4792609"/>
              <a:ext cx="457200" cy="365760"/>
            </a:xfrm>
            <a:prstGeom prst="rightArrow">
              <a:avLst>
                <a:gd name="adj1" fmla="val 36617"/>
                <a:gd name="adj2" fmla="val 55237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21" name="Right Arrow 20">
              <a:extLst>
                <a:ext uri="{FF2B5EF4-FFF2-40B4-BE49-F238E27FC236}">
                  <a16:creationId xmlns:a16="http://schemas.microsoft.com/office/drawing/2014/main" id="{43BA621D-DCD4-3143-8ED3-9C17C3DD918C}"/>
                </a:ext>
              </a:extLst>
            </p:cNvPr>
            <p:cNvSpPr/>
            <p:nvPr/>
          </p:nvSpPr>
          <p:spPr>
            <a:xfrm>
              <a:off x="6567049" y="2031396"/>
              <a:ext cx="990351" cy="365760"/>
            </a:xfrm>
            <a:prstGeom prst="rightArrow">
              <a:avLst>
                <a:gd name="adj1" fmla="val 50000"/>
                <a:gd name="adj2" fmla="val 82000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414778DB-4F8F-DF41-A8C0-1FFCE3791071}"/>
              </a:ext>
            </a:extLst>
          </p:cNvPr>
          <p:cNvSpPr/>
          <p:nvPr/>
        </p:nvSpPr>
        <p:spPr>
          <a:xfrm>
            <a:off x="838199" y="6218982"/>
            <a:ext cx="382854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hlinkClick r:id="rId8"/>
              </a:rPr>
              <a:t>https://github.com/msoroush/alchemical-analysis</a:t>
            </a:r>
            <a:endParaRPr lang="en-US" sz="1400" dirty="0"/>
          </a:p>
          <a:p>
            <a:r>
              <a:rPr lang="en-US" sz="1400" dirty="0">
                <a:hlinkClick r:id="rId9"/>
              </a:rPr>
              <a:t>https://github.com/alchemistry/alchemlyb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46180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34868" y="124078"/>
            <a:ext cx="10515600" cy="1199717"/>
          </a:xfrm>
        </p:spPr>
        <p:txBody>
          <a:bodyPr/>
          <a:lstStyle/>
          <a:p>
            <a:r>
              <a:rPr lang="en-US" dirty="0"/>
              <a:t>Introduction to GOMC</a:t>
            </a:r>
          </a:p>
        </p:txBody>
      </p:sp>
      <p:pic>
        <p:nvPicPr>
          <p:cNvPr id="4" name="Picture 16" descr="C:\Users\Jason\School\Research\Publications_Common_Assets\GOMC_Full_Size.jpg">
            <a:extLst>
              <a:ext uri="{FF2B5EF4-FFF2-40B4-BE49-F238E27FC236}">
                <a16:creationId xmlns:a16="http://schemas.microsoft.com/office/drawing/2014/main" id="{81CD7778-D87D-9A42-9D4B-0391696F6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1161" y="2408338"/>
            <a:ext cx="2812698" cy="248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C37637-5156-B74B-899E-C8E774D092DD}"/>
              </a:ext>
            </a:extLst>
          </p:cNvPr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52F267-9850-5F45-8940-5BCF553D1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1F26E3-839A-FB46-A7F3-17089189A2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777" y="1822065"/>
            <a:ext cx="3840480" cy="3840480"/>
          </a:xfrm>
          <a:prstGeom prst="rect">
            <a:avLst/>
          </a:prstGeom>
          <a:effectLst>
            <a:reflection blurRad="63500" stA="52000" endPos="22000" dist="635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1F28D6-4B9C-8744-AA5E-F7384A824B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6763" y="1822065"/>
            <a:ext cx="3840480" cy="3840480"/>
          </a:xfrm>
          <a:prstGeom prst="rect">
            <a:avLst/>
          </a:prstGeom>
          <a:effectLst>
            <a:reflection blurRad="63500" stA="52000" endPos="22000" dist="635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65905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Control file: Free Energy calculation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81736"/>
            <a:ext cx="5673436" cy="3838409"/>
          </a:xfrm>
          <a:ln w="38100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Restart	 	true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0    ./EQ_BOX_0_restart.pdb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Structure  0 	       ./</a:t>
            </a:r>
            <a:r>
              <a:rPr lang="en-US" sz="1400" dirty="0" err="1"/>
              <a:t>EQ_merged.psf</a:t>
            </a:r>
            <a:endParaRPr lang="en-US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FREE ENERGY PARAMETER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FreeEnergyCalc</a:t>
            </a:r>
            <a:r>
              <a:rPr lang="en-US" sz="1400" dirty="0"/>
              <a:t> true   1000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MoleculeType</a:t>
            </a:r>
            <a:r>
              <a:rPr lang="en-US" sz="1400" dirty="0"/>
              <a:t>   NE  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InitialState</a:t>
            </a:r>
            <a:r>
              <a:rPr lang="en-US" sz="1400" dirty="0"/>
              <a:t>   1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C00000"/>
                </a:solidFill>
              </a:rPr>
              <a:t>ScalePower</a:t>
            </a:r>
            <a:r>
              <a:rPr lang="en-US" sz="1400" dirty="0">
                <a:solidFill>
                  <a:srgbClr val="C00000"/>
                </a:solidFill>
              </a:rPr>
              <a:t>     2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C00000"/>
                </a:solidFill>
              </a:rPr>
              <a:t>ScaleAlpha</a:t>
            </a:r>
            <a:r>
              <a:rPr lang="en-US" sz="1400" dirty="0">
                <a:solidFill>
                  <a:srgbClr val="C00000"/>
                </a:solidFill>
              </a:rPr>
              <a:t>     0.5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MinSigma</a:t>
            </a:r>
            <a:r>
              <a:rPr lang="en-US" sz="1400" dirty="0"/>
              <a:t>       3.0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ScaleCoulomb</a:t>
            </a:r>
            <a:r>
              <a:rPr lang="en-US" sz="1400" dirty="0"/>
              <a:t>   false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LambdaVDW</a:t>
            </a:r>
            <a:r>
              <a:rPr lang="en-US" sz="1400" dirty="0"/>
              <a:t>         0.00 0.20 0.40  0.60 0.8   1.00 1.00 1.00 1.00 1.00 1.00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LambdaCoulomb</a:t>
            </a:r>
            <a:r>
              <a:rPr lang="en-US" sz="1400" dirty="0"/>
              <a:t>  0.00 0.00 0.00  0.00 0.00 0.00 0.20 0.40 0.60 0.80 1.00</a:t>
            </a:r>
            <a:endParaRPr lang="en-US" sz="1400" dirty="0">
              <a:solidFill>
                <a:srgbClr val="FF0000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82F193-768F-D14D-8BC8-40FC78F0E906}"/>
                  </a:ext>
                </a:extLst>
              </p:cNvPr>
              <p:cNvSpPr txBox="1"/>
              <p:nvPr/>
            </p:nvSpPr>
            <p:spPr>
              <a:xfrm>
                <a:off x="838199" y="5538677"/>
                <a:ext cx="5673435" cy="9144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lIns="0" tIns="0" rIns="0" bIns="0" rtlCol="0" anchor="ctr"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𝑠𝑐</m:t>
                          </m:r>
                          <m:r>
                            <a:rPr lang="en-US" sz="240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240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𝐿𝐽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40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  <m:r>
                                <a:rPr lang="en-US" sz="240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40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</m:e>
                          </m:d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400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240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82F193-768F-D14D-8BC8-40FC78F0E9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5538677"/>
                <a:ext cx="5673435" cy="914400"/>
              </a:xfrm>
              <a:prstGeom prst="rect">
                <a:avLst/>
              </a:prstGeom>
              <a:blipFill>
                <a:blip r:embed="rId3"/>
                <a:stretch>
                  <a:fillRect t="-32895" b="-15789"/>
                </a:stretch>
              </a:blipFill>
              <a:ln w="381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0AFBF-8F8F-7548-A706-5F3D7DE07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50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BBD4D2D-0DA2-DB46-AC1D-2DE2158C0D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161" y="1499189"/>
            <a:ext cx="4991604" cy="466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91830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51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FDFA43A0-6C27-6C4A-AB5B-30E7151A8D0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37022442"/>
                  </p:ext>
                </p:extLst>
              </p:nvPr>
            </p:nvGraphicFramePr>
            <p:xfrm>
              <a:off x="756801" y="2053632"/>
              <a:ext cx="10590076" cy="4118840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1024571">
                      <a:extLst>
                        <a:ext uri="{9D8B030D-6E8A-4147-A177-3AD203B41FA5}">
                          <a16:colId xmlns:a16="http://schemas.microsoft.com/office/drawing/2014/main" val="2571038725"/>
                        </a:ext>
                      </a:extLst>
                    </a:gridCol>
                    <a:gridCol w="1304800">
                      <a:extLst>
                        <a:ext uri="{9D8B030D-6E8A-4147-A177-3AD203B41FA5}">
                          <a16:colId xmlns:a16="http://schemas.microsoft.com/office/drawing/2014/main" val="483619326"/>
                        </a:ext>
                      </a:extLst>
                    </a:gridCol>
                    <a:gridCol w="1080992">
                      <a:extLst>
                        <a:ext uri="{9D8B030D-6E8A-4147-A177-3AD203B41FA5}">
                          <a16:colId xmlns:a16="http://schemas.microsoft.com/office/drawing/2014/main" val="859724230"/>
                        </a:ext>
                      </a:extLst>
                    </a:gridCol>
                    <a:gridCol w="1097124">
                      <a:extLst>
                        <a:ext uri="{9D8B030D-6E8A-4147-A177-3AD203B41FA5}">
                          <a16:colId xmlns:a16="http://schemas.microsoft.com/office/drawing/2014/main" val="1756113092"/>
                        </a:ext>
                      </a:extLst>
                    </a:gridCol>
                    <a:gridCol w="1048722">
                      <a:extLst>
                        <a:ext uri="{9D8B030D-6E8A-4147-A177-3AD203B41FA5}">
                          <a16:colId xmlns:a16="http://schemas.microsoft.com/office/drawing/2014/main" val="1552596955"/>
                        </a:ext>
                      </a:extLst>
                    </a:gridCol>
                    <a:gridCol w="1048723">
                      <a:extLst>
                        <a:ext uri="{9D8B030D-6E8A-4147-A177-3AD203B41FA5}">
                          <a16:colId xmlns:a16="http://schemas.microsoft.com/office/drawing/2014/main" val="2956056473"/>
                        </a:ext>
                      </a:extLst>
                    </a:gridCol>
                    <a:gridCol w="1016454">
                      <a:extLst>
                        <a:ext uri="{9D8B030D-6E8A-4147-A177-3AD203B41FA5}">
                          <a16:colId xmlns:a16="http://schemas.microsoft.com/office/drawing/2014/main" val="929721642"/>
                        </a:ext>
                      </a:extLst>
                    </a:gridCol>
                    <a:gridCol w="709905">
                      <a:extLst>
                        <a:ext uri="{9D8B030D-6E8A-4147-A177-3AD203B41FA5}">
                          <a16:colId xmlns:a16="http://schemas.microsoft.com/office/drawing/2014/main" val="1723817750"/>
                        </a:ext>
                      </a:extLst>
                    </a:gridCol>
                    <a:gridCol w="1371405">
                      <a:extLst>
                        <a:ext uri="{9D8B030D-6E8A-4147-A177-3AD203B41FA5}">
                          <a16:colId xmlns:a16="http://schemas.microsoft.com/office/drawing/2014/main" val="2587332318"/>
                        </a:ext>
                      </a:extLst>
                    </a:gridCol>
                    <a:gridCol w="887380">
                      <a:extLst>
                        <a:ext uri="{9D8B030D-6E8A-4147-A177-3AD203B41FA5}">
                          <a16:colId xmlns:a16="http://schemas.microsoft.com/office/drawing/2014/main" val="576583916"/>
                        </a:ext>
                      </a:extLst>
                    </a:gridCol>
                  </a:tblGrid>
                  <a:tr h="701622">
                    <a:tc gridSpan="2"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sz="1800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US" sz="1800">
                                  <a:effectLst/>
                                  <a:latin typeface="Cambria Math" panose="02040503050406030204" pitchFamily="18" charset="0"/>
                                </a:rPr>
                                <m:t>=298</m:t>
                              </m:r>
                            </m:oMath>
                          </a14:m>
                          <a:r>
                            <a:rPr lang="en-US" sz="1800" dirty="0">
                              <a:effectLst/>
                            </a:rPr>
                            <a:t> (K)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=(0.0, 0.2)</m:t>
                                </m:r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 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 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09862417"/>
                      </a:ext>
                    </a:extLst>
                  </a:tr>
                  <a:tr h="128258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Steps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𝑈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𝑡𝑜𝑡𝑎𝑙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𝑈</m:t>
                                        </m:r>
                                      </m:e>
                                      <m:sub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𝑐𝑜𝑢𝑙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𝜆</m:t>
                                        </m:r>
                                      </m:e>
                                      <m:sub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2, </m:t>
                                        </m:r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𝑐𝑜𝑢𝑙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𝑈</m:t>
                                        </m:r>
                                      </m:e>
                                      <m:sub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𝐿𝐽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𝜆</m:t>
                                        </m:r>
                                      </m:e>
                                      <m:sub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2, </m:t>
                                        </m:r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𝐿𝐽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∆</m:t>
                                    </m:r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𝑈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2→0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∆</m:t>
                                    </m:r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𝑈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2→1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∆</m:t>
                                    </m:r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𝑈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2→2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∆</m:t>
                                    </m:r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𝑈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2→1</m:t>
                                    </m:r>
                                    <m:r>
                                      <a:rPr lang="en-US" sz="1800" b="0" i="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𝑃𝑉</m:t>
                                </m:r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60143585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-8877.456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-3.231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8.077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10.004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2.624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0.000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2266.677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3.181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288934343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-8835.898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2.683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110.732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-0.256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-4.425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47079.538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3.164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extLst>
                      <a:ext uri="{0D108BD9-81ED-4DB2-BD59-A6C34878D82A}">
                        <a16:rowId xmlns:a16="http://schemas.microsoft.com/office/drawing/2014/main" val="2760271063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-8827.969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1.666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245.945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-14.514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-14.142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0.000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19780.139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3.188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extLst>
                      <a:ext uri="{0D108BD9-81ED-4DB2-BD59-A6C34878D82A}">
                        <a16:rowId xmlns:a16="http://schemas.microsoft.com/office/drawing/2014/main" val="3615102000"/>
                      </a:ext>
                    </a:extLst>
                  </a:tr>
                  <a:tr h="43373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extLst>
                      <a:ext uri="{0D108BD9-81ED-4DB2-BD59-A6C34878D82A}">
                        <a16:rowId xmlns:a16="http://schemas.microsoft.com/office/drawing/2014/main" val="591193312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10000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-8819.957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-11.471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37.901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6.680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0.422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1383.572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3.171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26959877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FDFA43A0-6C27-6C4A-AB5B-30E7151A8D0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37022442"/>
                  </p:ext>
                </p:extLst>
              </p:nvPr>
            </p:nvGraphicFramePr>
            <p:xfrm>
              <a:off x="756801" y="2053632"/>
              <a:ext cx="10590076" cy="4118840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1024571">
                      <a:extLst>
                        <a:ext uri="{9D8B030D-6E8A-4147-A177-3AD203B41FA5}">
                          <a16:colId xmlns:a16="http://schemas.microsoft.com/office/drawing/2014/main" val="2571038725"/>
                        </a:ext>
                      </a:extLst>
                    </a:gridCol>
                    <a:gridCol w="1304800">
                      <a:extLst>
                        <a:ext uri="{9D8B030D-6E8A-4147-A177-3AD203B41FA5}">
                          <a16:colId xmlns:a16="http://schemas.microsoft.com/office/drawing/2014/main" val="483619326"/>
                        </a:ext>
                      </a:extLst>
                    </a:gridCol>
                    <a:gridCol w="1080992">
                      <a:extLst>
                        <a:ext uri="{9D8B030D-6E8A-4147-A177-3AD203B41FA5}">
                          <a16:colId xmlns:a16="http://schemas.microsoft.com/office/drawing/2014/main" val="859724230"/>
                        </a:ext>
                      </a:extLst>
                    </a:gridCol>
                    <a:gridCol w="1097124">
                      <a:extLst>
                        <a:ext uri="{9D8B030D-6E8A-4147-A177-3AD203B41FA5}">
                          <a16:colId xmlns:a16="http://schemas.microsoft.com/office/drawing/2014/main" val="1756113092"/>
                        </a:ext>
                      </a:extLst>
                    </a:gridCol>
                    <a:gridCol w="1048722">
                      <a:extLst>
                        <a:ext uri="{9D8B030D-6E8A-4147-A177-3AD203B41FA5}">
                          <a16:colId xmlns:a16="http://schemas.microsoft.com/office/drawing/2014/main" val="1552596955"/>
                        </a:ext>
                      </a:extLst>
                    </a:gridCol>
                    <a:gridCol w="1048723">
                      <a:extLst>
                        <a:ext uri="{9D8B030D-6E8A-4147-A177-3AD203B41FA5}">
                          <a16:colId xmlns:a16="http://schemas.microsoft.com/office/drawing/2014/main" val="2956056473"/>
                        </a:ext>
                      </a:extLst>
                    </a:gridCol>
                    <a:gridCol w="1016454">
                      <a:extLst>
                        <a:ext uri="{9D8B030D-6E8A-4147-A177-3AD203B41FA5}">
                          <a16:colId xmlns:a16="http://schemas.microsoft.com/office/drawing/2014/main" val="929721642"/>
                        </a:ext>
                      </a:extLst>
                    </a:gridCol>
                    <a:gridCol w="709905">
                      <a:extLst>
                        <a:ext uri="{9D8B030D-6E8A-4147-A177-3AD203B41FA5}">
                          <a16:colId xmlns:a16="http://schemas.microsoft.com/office/drawing/2014/main" val="1723817750"/>
                        </a:ext>
                      </a:extLst>
                    </a:gridCol>
                    <a:gridCol w="1371405">
                      <a:extLst>
                        <a:ext uri="{9D8B030D-6E8A-4147-A177-3AD203B41FA5}">
                          <a16:colId xmlns:a16="http://schemas.microsoft.com/office/drawing/2014/main" val="2587332318"/>
                        </a:ext>
                      </a:extLst>
                    </a:gridCol>
                    <a:gridCol w="887380">
                      <a:extLst>
                        <a:ext uri="{9D8B030D-6E8A-4147-A177-3AD203B41FA5}">
                          <a16:colId xmlns:a16="http://schemas.microsoft.com/office/drawing/2014/main" val="576583916"/>
                        </a:ext>
                      </a:extLst>
                    </a:gridCol>
                  </a:tblGrid>
                  <a:tr h="701622">
                    <a:tc gridSpan="2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t="-3571" r="-354348" b="-489286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7602" t="-3571" r="-281287" b="-489286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 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 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09862417"/>
                      </a:ext>
                    </a:extLst>
                  </a:tr>
                  <a:tr h="128258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Steps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8641" t="-57426" r="-633010" b="-1712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16471" t="-57426" r="-667059" b="-1712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12791" t="-57426" r="-559302" b="-1712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27711" t="-57426" r="-479518" b="-1712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27711" t="-57426" r="-379518" b="-1712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51250" t="-57426" r="-293750" b="-1712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8333" t="-57426" r="-65741" b="-1712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92857" t="-57426" r="-1429" b="-17128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60143585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-8877.456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-3.231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8.077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10.004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2.624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0.000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2266.677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3.181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288934343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-8835.898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2.683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110.732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-0.256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-4.425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47079.538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3.164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extLst>
                      <a:ext uri="{0D108BD9-81ED-4DB2-BD59-A6C34878D82A}">
                        <a16:rowId xmlns:a16="http://schemas.microsoft.com/office/drawing/2014/main" val="2760271063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-8827.969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1.666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245.945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-14.514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-14.142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0.000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19780.139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3.188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extLst>
                      <a:ext uri="{0D108BD9-81ED-4DB2-BD59-A6C34878D82A}">
                        <a16:rowId xmlns:a16="http://schemas.microsoft.com/office/drawing/2014/main" val="3615102000"/>
                      </a:ext>
                    </a:extLst>
                  </a:tr>
                  <a:tr h="43373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extLst>
                      <a:ext uri="{0D108BD9-81ED-4DB2-BD59-A6C34878D82A}">
                        <a16:rowId xmlns:a16="http://schemas.microsoft.com/office/drawing/2014/main" val="591193312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10000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-8819.957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-11.471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37.901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6.680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0.422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1383.572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3.171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26959877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AEE841D6-8E5C-1546-B4C2-981B75C98A7A}"/>
              </a:ext>
            </a:extLst>
          </p:cNvPr>
          <p:cNvSpPr/>
          <p:nvPr/>
        </p:nvSpPr>
        <p:spPr>
          <a:xfrm>
            <a:off x="706850" y="1535828"/>
            <a:ext cx="53449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  <a:ea typeface="Calibri" panose="020F0502020204030204" pitchFamily="34" charset="0"/>
              </a:rPr>
              <a:t>Table:</a:t>
            </a:r>
            <a:r>
              <a:rPr lang="en-US" sz="2400" dirty="0">
                <a:solidFill>
                  <a:srgbClr val="000000"/>
                </a:solidFill>
                <a:ea typeface="Calibri" panose="020F0502020204030204" pitchFamily="34" charset="0"/>
              </a:rPr>
              <a:t> Sample of GOMC free energy data </a:t>
            </a:r>
            <a:endParaRPr lang="en-US" sz="24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A7D1622-23A5-D948-9E04-0046CAC8B277}"/>
              </a:ext>
            </a:extLst>
          </p:cNvPr>
          <p:cNvSpPr txBox="1">
            <a:spLocks/>
          </p:cNvSpPr>
          <p:nvPr/>
        </p:nvSpPr>
        <p:spPr>
          <a:xfrm>
            <a:off x="838200" y="166260"/>
            <a:ext cx="10515600" cy="87949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GOMC Free Energy Output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28039A-DA03-CB40-AD2B-0ABD948C99F2}"/>
              </a:ext>
            </a:extLst>
          </p:cNvPr>
          <p:cNvCxnSpPr/>
          <p:nvPr/>
        </p:nvCxnSpPr>
        <p:spPr>
          <a:xfrm>
            <a:off x="928551" y="115306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154528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52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A7D1622-23A5-D948-9E04-0046CAC8B277}"/>
              </a:ext>
            </a:extLst>
          </p:cNvPr>
          <p:cNvSpPr txBox="1">
            <a:spLocks/>
          </p:cNvSpPr>
          <p:nvPr/>
        </p:nvSpPr>
        <p:spPr>
          <a:xfrm>
            <a:off x="838200" y="166260"/>
            <a:ext cx="10515600" cy="87949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Ne Solvation Free Energy: 10 States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28039A-DA03-CB40-AD2B-0ABD948C99F2}"/>
              </a:ext>
            </a:extLst>
          </p:cNvPr>
          <p:cNvCxnSpPr/>
          <p:nvPr/>
        </p:nvCxnSpPr>
        <p:spPr>
          <a:xfrm>
            <a:off x="928551" y="115306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77793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53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A7D1622-23A5-D948-9E04-0046CAC8B277}"/>
              </a:ext>
            </a:extLst>
          </p:cNvPr>
          <p:cNvSpPr txBox="1">
            <a:spLocks/>
          </p:cNvSpPr>
          <p:nvPr/>
        </p:nvSpPr>
        <p:spPr>
          <a:xfrm>
            <a:off x="838200" y="166260"/>
            <a:ext cx="10515600" cy="87949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Ar</a:t>
            </a:r>
            <a:r>
              <a:rPr lang="en-US" dirty="0"/>
              <a:t> Solvation Free Energy: 10 States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28039A-DA03-CB40-AD2B-0ABD948C99F2}"/>
              </a:ext>
            </a:extLst>
          </p:cNvPr>
          <p:cNvCxnSpPr/>
          <p:nvPr/>
        </p:nvCxnSpPr>
        <p:spPr>
          <a:xfrm>
            <a:off x="928551" y="115306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918841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on Multicore and GPU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8551" y="1530021"/>
            <a:ext cx="10515600" cy="4961205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85235A6-D50D-8E4C-98C4-2C9E26312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35378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152650" y="22229"/>
            <a:ext cx="7886700" cy="845165"/>
          </a:xfrm>
        </p:spPr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55</a:t>
            </a:fld>
            <a:endParaRPr lang="en-US"/>
          </a:p>
        </p:txBody>
      </p:sp>
      <p:pic>
        <p:nvPicPr>
          <p:cNvPr id="3" name="Picture 2" descr="http://www.phdcomics.com/comics/archive/phd050415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153" y="3217116"/>
            <a:ext cx="8402047" cy="364088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947212" y="908792"/>
            <a:ext cx="10515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Jason Mick, Younes Nejahi, Kamel </a:t>
            </a:r>
            <a:r>
              <a:rPr lang="en-US" sz="2400" dirty="0" err="1"/>
              <a:t>Rushaidat</a:t>
            </a:r>
            <a:r>
              <a:rPr lang="en-US" sz="2400" dirty="0"/>
              <a:t>, </a:t>
            </a:r>
            <a:r>
              <a:rPr lang="en-US" sz="2400" dirty="0" err="1"/>
              <a:t>Niloofar</a:t>
            </a:r>
            <a:r>
              <a:rPr lang="en-US" sz="2400" dirty="0"/>
              <a:t> </a:t>
            </a:r>
            <a:r>
              <a:rPr lang="en-US" sz="2400" dirty="0" err="1"/>
              <a:t>Torabi</a:t>
            </a:r>
            <a:r>
              <a:rPr lang="en-US" sz="2400" dirty="0"/>
              <a:t>, Brock Jackman, Navendu Bhatnagar, Ganesh Kamath, Loren Schwiebert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National Science Foundation CBET-1066661, ACI-1148168, OAC-1642406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NVIDIA, Silicon Mechanics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Grid Computing at WSU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947212" y="856911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51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E24793CD-D244-6E42-993F-383F70FDECCA}"/>
              </a:ext>
            </a:extLst>
          </p:cNvPr>
          <p:cNvGrpSpPr>
            <a:grpSpLocks noChangeAspect="1"/>
          </p:cNvGrpSpPr>
          <p:nvPr/>
        </p:nvGrpSpPr>
        <p:grpSpPr>
          <a:xfrm>
            <a:off x="1121543" y="300410"/>
            <a:ext cx="10236725" cy="6089733"/>
            <a:chOff x="843425" y="314527"/>
            <a:chExt cx="10402204" cy="6188178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987D57CB-764C-2F44-8C3E-56EDA0A37BC9}"/>
                </a:ext>
              </a:extLst>
            </p:cNvPr>
            <p:cNvSpPr/>
            <p:nvPr/>
          </p:nvSpPr>
          <p:spPr>
            <a:xfrm>
              <a:off x="4304878" y="314527"/>
              <a:ext cx="3474720" cy="3096127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44B03CA-C972-624E-8914-B133997FDC0D}"/>
                </a:ext>
              </a:extLst>
            </p:cNvPr>
            <p:cNvSpPr/>
            <p:nvPr/>
          </p:nvSpPr>
          <p:spPr>
            <a:xfrm>
              <a:off x="7770909" y="314527"/>
              <a:ext cx="3474720" cy="3090137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B4E316C-90C3-0F44-81C7-5155752E1B42}"/>
                </a:ext>
              </a:extLst>
            </p:cNvPr>
            <p:cNvSpPr/>
            <p:nvPr/>
          </p:nvSpPr>
          <p:spPr>
            <a:xfrm>
              <a:off x="843425" y="314527"/>
              <a:ext cx="3474720" cy="3096127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3DAB0262-B20F-3248-9A4A-6A4CB980232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631"/>
            <a:stretch/>
          </p:blipFill>
          <p:spPr bwMode="auto">
            <a:xfrm>
              <a:off x="1315041" y="1060912"/>
              <a:ext cx="2583544" cy="21945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014B5C3-62E1-BF45-92F1-97C216762D5B}"/>
                </a:ext>
              </a:extLst>
            </p:cNvPr>
            <p:cNvSpPr/>
            <p:nvPr/>
          </p:nvSpPr>
          <p:spPr>
            <a:xfrm>
              <a:off x="1274367" y="480016"/>
              <a:ext cx="2583544" cy="5903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33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NVT, NPT, GCMC, </a:t>
              </a:r>
            </a:p>
            <a:p>
              <a:pPr algn="ctr"/>
              <a:r>
                <a:rPr lang="en-US" sz="2133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and GEMC</a:t>
              </a:r>
              <a:endParaRPr lang="en-US" sz="2133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5AE94C1-2695-3F4B-A819-F703DAD1C4D7}"/>
                </a:ext>
              </a:extLst>
            </p:cNvPr>
            <p:cNvSpPr/>
            <p:nvPr/>
          </p:nvSpPr>
          <p:spPr>
            <a:xfrm>
              <a:off x="4404982" y="483681"/>
              <a:ext cx="3169108" cy="5772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33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Linear, Branched, cyclic, and Polar molecules</a:t>
              </a:r>
              <a:endParaRPr lang="en-US" sz="2133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2C4E8A-FFB1-B542-8D8E-AA5EAB340E18}"/>
                </a:ext>
              </a:extLst>
            </p:cNvPr>
            <p:cNvSpPr/>
            <p:nvPr/>
          </p:nvSpPr>
          <p:spPr>
            <a:xfrm>
              <a:off x="8157076" y="1467425"/>
              <a:ext cx="2740670" cy="18474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Martini</a:t>
              </a:r>
            </a:p>
            <a:p>
              <a:pPr algn="ctr"/>
              <a:r>
                <a:rPr lang="en-US" sz="2400" dirty="0" err="1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Charmm</a:t>
              </a:r>
              <a:endParaRPr lang="en-US" sz="2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en-US" sz="2400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OPLS</a:t>
              </a:r>
            </a:p>
            <a:p>
              <a:pPr algn="ctr"/>
              <a:r>
                <a:rPr lang="en-US" sz="2400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Mie</a:t>
              </a:r>
            </a:p>
            <a:p>
              <a:pPr algn="ctr"/>
              <a:r>
                <a:rPr lang="en-US" sz="2400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Exp-6</a:t>
              </a: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9B7464E-DD9D-8443-A7D4-32F66C3DE6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6878"/>
            <a:stretch/>
          </p:blipFill>
          <p:spPr>
            <a:xfrm>
              <a:off x="8419284" y="493154"/>
              <a:ext cx="2196087" cy="952500"/>
            </a:xfrm>
            <a:prstGeom prst="rect">
              <a:avLst/>
            </a:prstGeom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0792B3C-430C-F04F-BEB7-279FDBEE298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466979" y="1300150"/>
              <a:ext cx="3017520" cy="1716083"/>
              <a:chOff x="6965082" y="14691578"/>
              <a:chExt cx="6706713" cy="3814145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78D2F4C1-D249-EE45-8382-E2D50DE206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65082" y="16388270"/>
                <a:ext cx="3221851" cy="2117453"/>
              </a:xfrm>
              <a:prstGeom prst="rect">
                <a:avLst/>
              </a:prstGeom>
              <a:noFill/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8FECB692-C238-854B-A5A0-FB666C0D5D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56585" y="14902907"/>
                <a:ext cx="1964615" cy="917615"/>
              </a:xfrm>
              <a:prstGeom prst="rect">
                <a:avLst/>
              </a:prstGeom>
              <a:noFill/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A1AD2CD9-7B07-1E41-B5D5-9D7417F9F5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364867" y="17394346"/>
                <a:ext cx="1178562" cy="630420"/>
              </a:xfrm>
              <a:prstGeom prst="rect">
                <a:avLst/>
              </a:prstGeom>
              <a:noFill/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40C24F39-F390-9B48-A7E7-BC82620958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10962554" y="15677056"/>
                <a:ext cx="3694719" cy="1723763"/>
              </a:xfrm>
              <a:prstGeom prst="rect">
                <a:avLst/>
              </a:prstGeom>
              <a:noFill/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3FB08D-A355-A84C-BC40-630DF0AC266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16" t="-1316" r="5877" b="-1"/>
              <a:stretch/>
            </p:blipFill>
            <p:spPr>
              <a:xfrm>
                <a:off x="9691914" y="14691578"/>
                <a:ext cx="2078183" cy="2286000"/>
              </a:xfrm>
              <a:prstGeom prst="rect">
                <a:avLst/>
              </a:prstGeom>
            </p:spPr>
          </p:pic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FF557FF5-162E-9448-A3A1-D658860FCABF}"/>
                  </a:ext>
                </a:extLst>
              </p:cNvPr>
              <p:cNvGrpSpPr/>
              <p:nvPr/>
            </p:nvGrpSpPr>
            <p:grpSpPr>
              <a:xfrm>
                <a:off x="6965082" y="14691578"/>
                <a:ext cx="6706713" cy="3814145"/>
                <a:chOff x="7600992" y="14638730"/>
                <a:chExt cx="6706713" cy="3814145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D827FBAB-99C4-1B49-9BC8-5B7153DD96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600992" y="16335422"/>
                  <a:ext cx="3221851" cy="2117453"/>
                </a:xfrm>
                <a:prstGeom prst="rect">
                  <a:avLst/>
                </a:prstGeom>
                <a:noFill/>
              </p:spPr>
            </p:pic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07FA572C-AAE7-894A-BA98-EE3ADBCA2F7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892495" y="14850059"/>
                  <a:ext cx="1964615" cy="917615"/>
                </a:xfrm>
                <a:prstGeom prst="rect">
                  <a:avLst/>
                </a:prstGeom>
                <a:noFill/>
              </p:spPr>
            </p:pic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321E4AF1-3F46-BF48-8410-FDF356E0BD6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1000777" y="17341498"/>
                  <a:ext cx="1178562" cy="630420"/>
                </a:xfrm>
                <a:prstGeom prst="rect">
                  <a:avLst/>
                </a:prstGeom>
                <a:noFill/>
              </p:spPr>
            </p:pic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1059F2CE-A5D2-134E-B83B-9153844AFDC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11598464" y="15624208"/>
                  <a:ext cx="3694719" cy="1723763"/>
                </a:xfrm>
                <a:prstGeom prst="rect">
                  <a:avLst/>
                </a:prstGeom>
                <a:noFill/>
              </p:spPr>
            </p:pic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5FF9CBFE-0349-0D4B-BF7A-F8D9F8DD61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516" t="-1316" r="5877" b="-1"/>
                <a:stretch/>
              </p:blipFill>
              <p:spPr>
                <a:xfrm>
                  <a:off x="10327824" y="14638730"/>
                  <a:ext cx="2078183" cy="2286000"/>
                </a:xfrm>
                <a:prstGeom prst="rect">
                  <a:avLst/>
                </a:prstGeom>
              </p:spPr>
            </p:pic>
          </p:grpSp>
        </p:grp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6261467-A3C3-574F-B521-5F2DF04A0C9A}"/>
                </a:ext>
              </a:extLst>
            </p:cNvPr>
            <p:cNvSpPr/>
            <p:nvPr/>
          </p:nvSpPr>
          <p:spPr>
            <a:xfrm>
              <a:off x="4308336" y="3406577"/>
              <a:ext cx="3455448" cy="3096127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C937089-AC88-5D46-B46E-6BF347BF6D1D}"/>
                </a:ext>
              </a:extLst>
            </p:cNvPr>
            <p:cNvSpPr/>
            <p:nvPr/>
          </p:nvSpPr>
          <p:spPr>
            <a:xfrm>
              <a:off x="7774577" y="3404664"/>
              <a:ext cx="3463016" cy="3098041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5B0FC1E-D021-874A-9437-4C2D8CECFD2A}"/>
                </a:ext>
              </a:extLst>
            </p:cNvPr>
            <p:cNvSpPr/>
            <p:nvPr/>
          </p:nvSpPr>
          <p:spPr>
            <a:xfrm>
              <a:off x="846883" y="3406577"/>
              <a:ext cx="3474720" cy="3096127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            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0C8B74E-05CA-404F-9092-B606B32D76BC}"/>
                </a:ext>
              </a:extLst>
            </p:cNvPr>
            <p:cNvSpPr>
              <a:spLocks/>
            </p:cNvSpPr>
            <p:nvPr/>
          </p:nvSpPr>
          <p:spPr>
            <a:xfrm>
              <a:off x="8538592" y="4289182"/>
              <a:ext cx="2011680" cy="365760"/>
            </a:xfrm>
            <a:prstGeom prst="rect">
              <a:avLst/>
            </a:prstGeom>
            <a:solidFill>
              <a:srgbClr val="92D050"/>
            </a:solidFill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133" dirty="0">
                  <a:ln>
                    <a:solidFill>
                      <a:sysClr val="windowText" lastClr="000000"/>
                    </a:solidFill>
                  </a:ln>
                  <a:solidFill>
                    <a:schemeClr val="tx1"/>
                  </a:solidFill>
                </a:rPr>
                <a:t>CPU</a:t>
              </a:r>
              <a:endParaRPr lang="en-US" sz="2133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9378116-66C0-384E-919F-17D18E5FE4D5}"/>
                </a:ext>
              </a:extLst>
            </p:cNvPr>
            <p:cNvSpPr>
              <a:spLocks/>
            </p:cNvSpPr>
            <p:nvPr/>
          </p:nvSpPr>
          <p:spPr>
            <a:xfrm>
              <a:off x="8552377" y="4780184"/>
              <a:ext cx="2011680" cy="365760"/>
            </a:xfrm>
            <a:prstGeom prst="rect">
              <a:avLst/>
            </a:prstGeom>
            <a:solidFill>
              <a:srgbClr val="92D050"/>
            </a:solidFill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133" dirty="0" err="1">
                  <a:ln>
                    <a:solidFill>
                      <a:sysClr val="windowText" lastClr="000000"/>
                    </a:solidFill>
                  </a:ln>
                  <a:solidFill>
                    <a:schemeClr val="tx1"/>
                  </a:solidFill>
                </a:rPr>
                <a:t>OpenMP</a:t>
              </a:r>
              <a:endParaRPr lang="en-US" sz="2133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9AA212C9-8BF8-A043-9300-7646552C6D51}"/>
                </a:ext>
              </a:extLst>
            </p:cNvPr>
            <p:cNvSpPr>
              <a:spLocks/>
            </p:cNvSpPr>
            <p:nvPr/>
          </p:nvSpPr>
          <p:spPr>
            <a:xfrm>
              <a:off x="8552377" y="5274730"/>
              <a:ext cx="2011680" cy="365760"/>
            </a:xfrm>
            <a:prstGeom prst="rect">
              <a:avLst/>
            </a:prstGeom>
            <a:solidFill>
              <a:srgbClr val="FFC000"/>
            </a:solidFill>
            <a:ln w="19050">
              <a:solidFill>
                <a:schemeClr val="tx1"/>
              </a:solidFill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133" dirty="0">
                  <a:ln>
                    <a:solidFill>
                      <a:sysClr val="windowText" lastClr="000000"/>
                    </a:solidFill>
                  </a:ln>
                  <a:solidFill>
                    <a:schemeClr val="tx1"/>
                  </a:solidFill>
                </a:rPr>
                <a:t>GPU</a:t>
              </a:r>
              <a:endParaRPr lang="en-US" sz="2133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2275C6-8465-6240-A735-A18E5C0C1782}"/>
                </a:ext>
              </a:extLst>
            </p:cNvPr>
            <p:cNvSpPr>
              <a:spLocks/>
            </p:cNvSpPr>
            <p:nvPr/>
          </p:nvSpPr>
          <p:spPr>
            <a:xfrm>
              <a:off x="8552377" y="5769276"/>
              <a:ext cx="2011680" cy="36576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9050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133" dirty="0" err="1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OpenMP</a:t>
              </a:r>
              <a:r>
                <a:rPr lang="en-US" sz="2133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 + GPU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9659A34-8B25-154A-BB84-3FC671171486}"/>
                </a:ext>
              </a:extLst>
            </p:cNvPr>
            <p:cNvSpPr/>
            <p:nvPr/>
          </p:nvSpPr>
          <p:spPr>
            <a:xfrm>
              <a:off x="8216498" y="3564943"/>
              <a:ext cx="2583545" cy="4207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Parallelization</a:t>
              </a:r>
              <a:endParaRPr lang="en-US" sz="2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pic>
          <p:nvPicPr>
            <p:cNvPr id="30" name="Picture 2">
              <a:extLst>
                <a:ext uri="{FF2B5EF4-FFF2-40B4-BE49-F238E27FC236}">
                  <a16:creationId xmlns:a16="http://schemas.microsoft.com/office/drawing/2014/main" id="{2303A520-4125-F640-A0F7-785F6D43329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772" b="367"/>
            <a:stretch/>
          </p:blipFill>
          <p:spPr bwMode="auto">
            <a:xfrm>
              <a:off x="4477676" y="3957224"/>
              <a:ext cx="3207714" cy="20116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DA09E65-D5E0-8F46-BFB4-72455572F31D}"/>
                </a:ext>
              </a:extLst>
            </p:cNvPr>
            <p:cNvSpPr/>
            <p:nvPr/>
          </p:nvSpPr>
          <p:spPr>
            <a:xfrm>
              <a:off x="996549" y="3508482"/>
              <a:ext cx="3131420" cy="29091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67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Moves Supported:</a:t>
              </a:r>
            </a:p>
            <a:p>
              <a:pPr algn="ctr"/>
              <a:endParaRPr lang="en-US" sz="1467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Displacement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Rotation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Swap; Intra-swap (CD-CBMC)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Regrowth   (CD-CBMC)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MEMC (inter/intra)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rgbClr val="FF0000"/>
                  </a:solidFill>
                </a:rPr>
                <a:t>Multi-particle move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rgbClr val="FF0000"/>
                  </a:solidFill>
                </a:rPr>
                <a:t>Free energy calculations</a:t>
              </a:r>
              <a:endParaRPr lang="en-US" sz="1467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rgbClr val="FF0000"/>
                </a:solidFill>
              </a:endParaRP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Volume (isotropic, anisotropic)</a:t>
              </a:r>
            </a:p>
          </p:txBody>
        </p:sp>
      </p:grpSp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EF41DEFC-5262-D745-8ABC-EF1D13724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429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437" y="0"/>
            <a:ext cx="10515600" cy="1325563"/>
          </a:xfrm>
        </p:spPr>
        <p:txBody>
          <a:bodyPr/>
          <a:lstStyle/>
          <a:p>
            <a:r>
              <a:rPr lang="en-US" dirty="0"/>
              <a:t>GOMC I/O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16" descr="C:\Users\Jason\School\Research\Publications_Common_Assets\GOMC_Full_Siz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7173" y="2838552"/>
            <a:ext cx="2812698" cy="248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6"/>
          <p:cNvSpPr/>
          <p:nvPr/>
        </p:nvSpPr>
        <p:spPr>
          <a:xfrm>
            <a:off x="997527" y="1539227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97527" y="286125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97527" y="421801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Parameter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997527" y="557477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Control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3371273" y="3415437"/>
            <a:ext cx="1080654" cy="120274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8789651" y="3385584"/>
            <a:ext cx="2022764" cy="82630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Log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789651" y="1437878"/>
            <a:ext cx="2022764" cy="76037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8789651" y="2388031"/>
            <a:ext cx="2022764" cy="767515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7311259" y="3345543"/>
            <a:ext cx="1080654" cy="120274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8789651" y="4441924"/>
            <a:ext cx="2022764" cy="105371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Block Averages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826978" y="5717309"/>
            <a:ext cx="1985437" cy="96583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GCMC: Histogram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188B97-A88E-8D44-92AA-3C3638EEC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711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437" y="0"/>
            <a:ext cx="10515600" cy="1325563"/>
          </a:xfrm>
        </p:spPr>
        <p:txBody>
          <a:bodyPr/>
          <a:lstStyle/>
          <a:p>
            <a:r>
              <a:rPr lang="en-US" dirty="0"/>
              <a:t>GOMC I/O: Input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997527" y="1539227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97527" y="286125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97527" y="421801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Parameter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997527" y="557477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Control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169688" y="1770066"/>
            <a:ext cx="42314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Coordinates of all atoms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69688" y="2839537"/>
            <a:ext cx="832612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Connectivity between atoms and partial charges.</a:t>
            </a:r>
          </a:p>
          <a:p>
            <a:r>
              <a:rPr lang="en-US" sz="3200" dirty="0"/>
              <a:t>Maps atom names to atom types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169688" y="4251454"/>
            <a:ext cx="872232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Bonded and non-bonded parameters for all atoms, </a:t>
            </a:r>
          </a:p>
          <a:p>
            <a:r>
              <a:rPr lang="en-US" sz="3200" dirty="0"/>
              <a:t>bonds, angles and dihedrals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69688" y="5590348"/>
            <a:ext cx="828149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Simulation run conditions: box size, temperature</a:t>
            </a:r>
          </a:p>
          <a:p>
            <a:r>
              <a:rPr lang="en-US" sz="3200" dirty="0"/>
              <a:t>Move ratios, parameter files, etc.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3ED2CC-107D-AB4A-B456-BAC86BB1E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817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Generating PDB file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03FD58-58A2-E142-8B64-413496BB0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9</a:t>
            </a:fld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DEC0682-703D-EC44-A1C7-B03F4435D22E}"/>
              </a:ext>
            </a:extLst>
          </p:cNvPr>
          <p:cNvSpPr/>
          <p:nvPr/>
        </p:nvSpPr>
        <p:spPr>
          <a:xfrm>
            <a:off x="4915541" y="1763468"/>
            <a:ext cx="2169829" cy="13829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PACKMOL</a:t>
            </a:r>
            <a:endParaRPr lang="en-US" sz="1200" b="1" dirty="0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06C52766-824A-264F-982A-7B3EBAD3C895}"/>
              </a:ext>
            </a:extLst>
          </p:cNvPr>
          <p:cNvSpPr/>
          <p:nvPr/>
        </p:nvSpPr>
        <p:spPr>
          <a:xfrm>
            <a:off x="647111" y="1763468"/>
            <a:ext cx="3120887" cy="1382912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Single molecule</a:t>
            </a:r>
          </a:p>
          <a:p>
            <a:pPr algn="ctr"/>
            <a:r>
              <a:rPr lang="en-US" sz="2800" dirty="0"/>
              <a:t>PDB file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CB179CE5-C9B3-1C47-9311-BDC018E7F349}"/>
              </a:ext>
            </a:extLst>
          </p:cNvPr>
          <p:cNvSpPr/>
          <p:nvPr/>
        </p:nvSpPr>
        <p:spPr>
          <a:xfrm>
            <a:off x="8232913" y="1763468"/>
            <a:ext cx="3120887" cy="138291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Packed molecule</a:t>
            </a:r>
          </a:p>
          <a:p>
            <a:pPr algn="ctr"/>
            <a:r>
              <a:rPr lang="en-US" sz="2800" dirty="0"/>
              <a:t>PDB file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8AE1E43-E9C4-0B47-963F-A950AD538A4F}"/>
              </a:ext>
            </a:extLst>
          </p:cNvPr>
          <p:cNvSpPr/>
          <p:nvPr/>
        </p:nvSpPr>
        <p:spPr>
          <a:xfrm>
            <a:off x="4104004" y="4320319"/>
            <a:ext cx="3792902" cy="1946664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Packing information:</a:t>
            </a:r>
          </a:p>
          <a:p>
            <a:pPr algn="ctr"/>
            <a:r>
              <a:rPr lang="en-US" sz="2800" dirty="0"/>
              <a:t>Num. molecule</a:t>
            </a:r>
          </a:p>
          <a:p>
            <a:pPr algn="ctr"/>
            <a:r>
              <a:rPr lang="en-US" sz="2800" dirty="0"/>
              <a:t>Box size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C1CDD9F1-BFE0-024A-9F3E-73E2CDA180CC}"/>
              </a:ext>
            </a:extLst>
          </p:cNvPr>
          <p:cNvSpPr/>
          <p:nvPr/>
        </p:nvSpPr>
        <p:spPr>
          <a:xfrm>
            <a:off x="3789106" y="2247859"/>
            <a:ext cx="1126435" cy="414130"/>
          </a:xfrm>
          <a:prstGeom prst="rightArrow">
            <a:avLst>
              <a:gd name="adj1" fmla="val 50000"/>
              <a:gd name="adj2" fmla="val 8200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069FA087-21B0-CD4E-9264-A16E5A21FAD9}"/>
              </a:ext>
            </a:extLst>
          </p:cNvPr>
          <p:cNvSpPr/>
          <p:nvPr/>
        </p:nvSpPr>
        <p:spPr>
          <a:xfrm>
            <a:off x="7095924" y="2247859"/>
            <a:ext cx="1126435" cy="414130"/>
          </a:xfrm>
          <a:prstGeom prst="rightArrow">
            <a:avLst>
              <a:gd name="adj1" fmla="val 50000"/>
              <a:gd name="adj2" fmla="val 82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2D82AD27-0972-E14A-8621-2A6D730F480C}"/>
              </a:ext>
            </a:extLst>
          </p:cNvPr>
          <p:cNvSpPr/>
          <p:nvPr/>
        </p:nvSpPr>
        <p:spPr>
          <a:xfrm rot="16200000">
            <a:off x="5413486" y="3526284"/>
            <a:ext cx="1173939" cy="414130"/>
          </a:xfrm>
          <a:prstGeom prst="rightArrow">
            <a:avLst>
              <a:gd name="adj1" fmla="val 50000"/>
              <a:gd name="adj2" fmla="val 8200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2166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8788</TotalTime>
  <Words>3436</Words>
  <Application>Microsoft Macintosh PowerPoint</Application>
  <PresentationFormat>Widescreen</PresentationFormat>
  <Paragraphs>670</Paragraphs>
  <Slides>55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2" baseType="lpstr">
      <vt:lpstr>Arial</vt:lpstr>
      <vt:lpstr>Calibri</vt:lpstr>
      <vt:lpstr>Calibri Light</vt:lpstr>
      <vt:lpstr>Cambria Math</vt:lpstr>
      <vt:lpstr>Times New Roman</vt:lpstr>
      <vt:lpstr>Wingdings</vt:lpstr>
      <vt:lpstr>Office Theme</vt:lpstr>
      <vt:lpstr>PowerPoint Presentation</vt:lpstr>
      <vt:lpstr>Tutorial files</vt:lpstr>
      <vt:lpstr>Overview</vt:lpstr>
      <vt:lpstr>Acknowledgements</vt:lpstr>
      <vt:lpstr>Introduction to GOMC</vt:lpstr>
      <vt:lpstr>PowerPoint Presentation</vt:lpstr>
      <vt:lpstr>GOMC I/O</vt:lpstr>
      <vt:lpstr>GOMC I/O: Input</vt:lpstr>
      <vt:lpstr>Generating PDB file</vt:lpstr>
      <vt:lpstr>Generating PSF file</vt:lpstr>
      <vt:lpstr>Grand Canonical Monte Carlo Example</vt:lpstr>
      <vt:lpstr>Grand Canonical Monte Carlo</vt:lpstr>
      <vt:lpstr>Creating PDB/PSF for adsorbent, manually:</vt:lpstr>
      <vt:lpstr>Creating adsorption simulation file, automatically:</vt:lpstr>
      <vt:lpstr>PowerPoint Presentation</vt:lpstr>
      <vt:lpstr>HTS XML input file</vt:lpstr>
      <vt:lpstr>HTS XML input file</vt:lpstr>
      <vt:lpstr>Grand Canonical Monte Carlo Example</vt:lpstr>
      <vt:lpstr>Task 1: Modifying the ConfigSetup.xml</vt:lpstr>
      <vt:lpstr>Task 1: Modifying the ConfigSetup.xml</vt:lpstr>
      <vt:lpstr>Task 1: Modifying the ConfigSetup.xml</vt:lpstr>
      <vt:lpstr>HTS directory setup</vt:lpstr>
      <vt:lpstr>Control file: GCMC</vt:lpstr>
      <vt:lpstr>GOMC I/O: LOG Output</vt:lpstr>
      <vt:lpstr>GOMC I/O: BLOCK Output</vt:lpstr>
      <vt:lpstr>GOMC I/O: LOG Output</vt:lpstr>
      <vt:lpstr>GOMC I/O: GCMC</vt:lpstr>
      <vt:lpstr>GOMC I/O: GCMC</vt:lpstr>
      <vt:lpstr>PowerPoint Presentation</vt:lpstr>
      <vt:lpstr>PowerPoint Presentation</vt:lpstr>
      <vt:lpstr>Task 2: Add CO2 adsorbate to HTS</vt:lpstr>
      <vt:lpstr>Topology file</vt:lpstr>
      <vt:lpstr>Task 2.1: Add CO2 topology to Top_adsorbate.inp</vt:lpstr>
      <vt:lpstr>Task 2.1: Add CO2 topology to Top_adsorbate.inp</vt:lpstr>
      <vt:lpstr>Task 2: Add CO2 adsorbate to HTS</vt:lpstr>
      <vt:lpstr>Parameter file: Bonds and Angles</vt:lpstr>
      <vt:lpstr>Parameter file: Nonbonded</vt:lpstr>
      <vt:lpstr>Task 2.2: Add CO2 force field parameter to Parameters_Universal.par</vt:lpstr>
      <vt:lpstr>Task 2.2: Add CO2 force field parameter to Parameters_Universal.par</vt:lpstr>
      <vt:lpstr>Task 2: Add CO2 adsorbate to HTS</vt:lpstr>
      <vt:lpstr>GOMC I/O: GCMC</vt:lpstr>
      <vt:lpstr>GOMC I/O: GCMC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Free energy calculation: FEP/TI</vt:lpstr>
      <vt:lpstr>Free energy calculation: Simulation Process</vt:lpstr>
      <vt:lpstr>Control file: Free Energy calculation</vt:lpstr>
      <vt:lpstr>PowerPoint Presentation</vt:lpstr>
      <vt:lpstr>PowerPoint Presentation</vt:lpstr>
      <vt:lpstr>PowerPoint Presentation</vt:lpstr>
      <vt:lpstr>GOMC on Multicore and GPU</vt:lpstr>
      <vt:lpstr>Acknowledgements</vt:lpstr>
    </vt:vector>
  </TitlesOfParts>
  <Company>Wayne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Jeffrey Potoff</dc:creator>
  <cp:lastModifiedBy>Mohammad Soroush Barhaghi</cp:lastModifiedBy>
  <cp:revision>391</cp:revision>
  <dcterms:created xsi:type="dcterms:W3CDTF">2018-05-11T01:19:13Z</dcterms:created>
  <dcterms:modified xsi:type="dcterms:W3CDTF">2019-11-09T19:50:11Z</dcterms:modified>
</cp:coreProperties>
</file>

<file path=docProps/thumbnail.jpeg>
</file>